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5" r:id="rId3"/>
    <p:sldId id="267" r:id="rId4"/>
    <p:sldId id="266" r:id="rId5"/>
    <p:sldId id="259" r:id="rId6"/>
    <p:sldId id="268" r:id="rId7"/>
    <p:sldId id="269" r:id="rId8"/>
    <p:sldId id="262" r:id="rId9"/>
    <p:sldId id="263" r:id="rId10"/>
    <p:sldId id="270" r:id="rId11"/>
    <p:sldId id="271" r:id="rId12"/>
    <p:sldId id="272" r:id="rId13"/>
    <p:sldId id="273" r:id="rId1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638B1855-1B75-4FBE-930C-398BA8C253C6}" styleName="Estilo temático 2 - Énfasis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7CE84F3-28C3-443E-9E96-99CF82512B78}" styleName="Estilo oscuro 1 - Énfasis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84E427A-3D55-4303-BF80-6455036E1DE7}" styleName="Estilo temático 1 - Énfasi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B12D3-498D-4557-96E6-AEA0E031BC86}" type="datetimeFigureOut">
              <a:rPr lang="es-ES" smtClean="0"/>
              <a:pPr/>
              <a:t>21/08/2020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ED684DC4-8C59-4011-A026-C05E5CA4497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B12D3-498D-4557-96E6-AEA0E031BC86}" type="datetimeFigureOut">
              <a:rPr lang="es-ES" smtClean="0"/>
              <a:pPr/>
              <a:t>21/08/2020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84DC4-8C59-4011-A026-C05E5CA4497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B12D3-498D-4557-96E6-AEA0E031BC86}" type="datetimeFigureOut">
              <a:rPr lang="es-ES" smtClean="0"/>
              <a:pPr/>
              <a:t>21/08/2020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84DC4-8C59-4011-A026-C05E5CA4497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B12D3-498D-4557-96E6-AEA0E031BC86}" type="datetimeFigureOut">
              <a:rPr lang="es-ES" smtClean="0"/>
              <a:pPr/>
              <a:t>21/08/2020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84DC4-8C59-4011-A026-C05E5CA4497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B12D3-498D-4557-96E6-AEA0E031BC86}" type="datetimeFigureOut">
              <a:rPr lang="es-ES" smtClean="0"/>
              <a:pPr/>
              <a:t>21/08/2020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D684DC4-8C59-4011-A026-C05E5CA4497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B12D3-498D-4557-96E6-AEA0E031BC86}" type="datetimeFigureOut">
              <a:rPr lang="es-ES" smtClean="0"/>
              <a:pPr/>
              <a:t>21/08/2020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84DC4-8C59-4011-A026-C05E5CA4497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B12D3-498D-4557-96E6-AEA0E031BC86}" type="datetimeFigureOut">
              <a:rPr lang="es-ES" smtClean="0"/>
              <a:pPr/>
              <a:t>21/08/2020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84DC4-8C59-4011-A026-C05E5CA4497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B12D3-498D-4557-96E6-AEA0E031BC86}" type="datetimeFigureOut">
              <a:rPr lang="es-ES" smtClean="0"/>
              <a:pPr/>
              <a:t>21/08/2020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84DC4-8C59-4011-A026-C05E5CA4497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B12D3-498D-4557-96E6-AEA0E031BC86}" type="datetimeFigureOut">
              <a:rPr lang="es-ES" smtClean="0"/>
              <a:pPr/>
              <a:t>21/08/2020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84DC4-8C59-4011-A026-C05E5CA4497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B12D3-498D-4557-96E6-AEA0E031BC86}" type="datetimeFigureOut">
              <a:rPr lang="es-ES" smtClean="0"/>
              <a:pPr/>
              <a:t>21/08/2020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84DC4-8C59-4011-A026-C05E5CA4497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B12D3-498D-4557-96E6-AEA0E031BC86}" type="datetimeFigureOut">
              <a:rPr lang="es-ES" smtClean="0"/>
              <a:pPr/>
              <a:t>21/08/2020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D684DC4-8C59-4011-A026-C05E5CA4497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DAB12D3-498D-4557-96E6-AEA0E031BC86}" type="datetimeFigureOut">
              <a:rPr lang="es-ES" smtClean="0"/>
              <a:pPr/>
              <a:t>21/08/2020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ED684DC4-8C59-4011-A026-C05E5CA4497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11303" y="1556792"/>
            <a:ext cx="7543800" cy="947936"/>
          </a:xfrm>
        </p:spPr>
        <p:txBody>
          <a:bodyPr>
            <a:normAutofit fontScale="90000"/>
          </a:bodyPr>
          <a:lstStyle/>
          <a:p>
            <a:pPr algn="ctr"/>
            <a:r>
              <a:rPr lang="es-PE" sz="6000" dirty="0" smtClean="0">
                <a:solidFill>
                  <a:schemeClr val="bg1"/>
                </a:solidFill>
              </a:rPr>
              <a:t>ANEMIA</a:t>
            </a:r>
            <a:endParaRPr lang="es-PE" sz="6000" dirty="0">
              <a:solidFill>
                <a:schemeClr val="bg1"/>
              </a:solidFill>
            </a:endParaRPr>
          </a:p>
        </p:txBody>
      </p:sp>
      <p:pic>
        <p:nvPicPr>
          <p:cNvPr id="4" name="Picture 2" descr="Resultado de imagen para RED CAMANA CARAVELI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87624" cy="126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Imagen relacionad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54088" y="-4249"/>
            <a:ext cx="7976390" cy="12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2414007" y="3068960"/>
            <a:ext cx="4052607" cy="328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Resultado de imagen para gif animado de la anemia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4293096"/>
            <a:ext cx="1656184" cy="199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Resultado de imagen para gif animado de la anemia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7366206" y="4357694"/>
            <a:ext cx="1777794" cy="199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953914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/>
          <p:cNvSpPr txBox="1"/>
          <p:nvPr/>
        </p:nvSpPr>
        <p:spPr>
          <a:xfrm>
            <a:off x="2550757" y="181812"/>
            <a:ext cx="39207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Anemia en </a:t>
            </a:r>
            <a:r>
              <a:rPr lang="es-PE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Gestantes</a:t>
            </a:r>
          </a:p>
          <a:p>
            <a:pPr algn="ctr"/>
            <a:r>
              <a:rPr lang="es-PE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SEMESTRE </a:t>
            </a:r>
            <a:r>
              <a:rPr lang="es-PE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2020</a:t>
            </a:r>
          </a:p>
        </p:txBody>
      </p:sp>
      <p:sp>
        <p:nvSpPr>
          <p:cNvPr id="12" name="Rectángulo 11"/>
          <p:cNvSpPr/>
          <p:nvPr/>
        </p:nvSpPr>
        <p:spPr>
          <a:xfrm>
            <a:off x="2285984" y="1214422"/>
            <a:ext cx="109517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2019</a:t>
            </a:r>
            <a:endParaRPr lang="es-ES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4" name="Flecha abajo 13"/>
          <p:cNvSpPr/>
          <p:nvPr/>
        </p:nvSpPr>
        <p:spPr>
          <a:xfrm>
            <a:off x="7715272" y="2000240"/>
            <a:ext cx="209345" cy="778027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4" name="CuadroTexto 3"/>
          <p:cNvSpPr txBox="1"/>
          <p:nvPr/>
        </p:nvSpPr>
        <p:spPr>
          <a:xfrm>
            <a:off x="7929586" y="2214554"/>
            <a:ext cx="767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b="1" dirty="0" smtClean="0">
                <a:solidFill>
                  <a:srgbClr val="FF0000"/>
                </a:solidFill>
              </a:rPr>
              <a:t>1.2%</a:t>
            </a:r>
            <a:endParaRPr lang="es-PE" b="1" dirty="0">
              <a:solidFill>
                <a:srgbClr val="FF0000"/>
              </a:solidFill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="" xmlns:a16="http://schemas.microsoft.com/office/drawing/2014/main" id="{AE3D52F9-641F-459B-B628-9854A29141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547432060"/>
              </p:ext>
            </p:extLst>
          </p:nvPr>
        </p:nvGraphicFramePr>
        <p:xfrm>
          <a:off x="2000232" y="1857364"/>
          <a:ext cx="5300176" cy="1240358"/>
        </p:xfrm>
        <a:graphic>
          <a:graphicData uri="http://schemas.openxmlformats.org/drawingml/2006/table">
            <a:tbl>
              <a:tblPr/>
              <a:tblGrid>
                <a:gridCol w="1089156">
                  <a:extLst>
                    <a:ext uri="{9D8B030D-6E8A-4147-A177-3AD203B41FA5}">
                      <a16:colId xmlns="" xmlns:a16="http://schemas.microsoft.com/office/drawing/2014/main" val="4128640847"/>
                    </a:ext>
                  </a:extLst>
                </a:gridCol>
                <a:gridCol w="910708">
                  <a:extLst>
                    <a:ext uri="{9D8B030D-6E8A-4147-A177-3AD203B41FA5}">
                      <a16:colId xmlns="" xmlns:a16="http://schemas.microsoft.com/office/drawing/2014/main" val="1151750101"/>
                    </a:ext>
                  </a:extLst>
                </a:gridCol>
                <a:gridCol w="642030">
                  <a:extLst>
                    <a:ext uri="{9D8B030D-6E8A-4147-A177-3AD203B41FA5}">
                      <a16:colId xmlns="" xmlns:a16="http://schemas.microsoft.com/office/drawing/2014/main" val="2390895843"/>
                    </a:ext>
                  </a:extLst>
                </a:gridCol>
                <a:gridCol w="886094">
                  <a:extLst>
                    <a:ext uri="{9D8B030D-6E8A-4147-A177-3AD203B41FA5}">
                      <a16:colId xmlns="" xmlns:a16="http://schemas.microsoft.com/office/drawing/2014/main" val="1374777179"/>
                    </a:ext>
                  </a:extLst>
                </a:gridCol>
                <a:gridCol w="886094">
                  <a:extLst>
                    <a:ext uri="{9D8B030D-6E8A-4147-A177-3AD203B41FA5}">
                      <a16:colId xmlns="" xmlns:a16="http://schemas.microsoft.com/office/drawing/2014/main" val="1043050147"/>
                    </a:ext>
                  </a:extLst>
                </a:gridCol>
                <a:gridCol w="886094">
                  <a:extLst>
                    <a:ext uri="{9D8B030D-6E8A-4147-A177-3AD203B41FA5}">
                      <a16:colId xmlns="" xmlns:a16="http://schemas.microsoft.com/office/drawing/2014/main" val="3417844789"/>
                    </a:ext>
                  </a:extLst>
                </a:gridCol>
              </a:tblGrid>
              <a:tr h="635804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Evaluadas</a:t>
                      </a:r>
                    </a:p>
                  </a:txBody>
                  <a:tcPr marL="7144" marR="7144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Anemia</a:t>
                      </a:r>
                    </a:p>
                  </a:txBody>
                  <a:tcPr marL="7144" marR="7144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7144" marR="7144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Evaluadas</a:t>
                      </a:r>
                    </a:p>
                  </a:txBody>
                  <a:tcPr marL="7144" marR="7144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Anemia</a:t>
                      </a:r>
                    </a:p>
                  </a:txBody>
                  <a:tcPr marL="7144" marR="7144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7144" marR="7144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47977934"/>
                  </a:ext>
                </a:extLst>
              </a:tr>
              <a:tr h="604554">
                <a:tc>
                  <a:txBody>
                    <a:bodyPr/>
                    <a:lstStyle/>
                    <a:p>
                      <a:pPr algn="ctr" fontAlgn="b"/>
                      <a:r>
                        <a:rPr lang="es-PE" sz="16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837</a:t>
                      </a:r>
                      <a:endParaRPr lang="es-PE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6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102</a:t>
                      </a:r>
                      <a:endParaRPr lang="es-PE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6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12.1</a:t>
                      </a:r>
                      <a:endParaRPr lang="es-PE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6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1185</a:t>
                      </a:r>
                      <a:endParaRPr lang="es-PE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6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129</a:t>
                      </a:r>
                      <a:endParaRPr lang="es-PE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6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10.9</a:t>
                      </a:r>
                      <a:endParaRPr lang="es-PE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55746549"/>
                  </a:ext>
                </a:extLst>
              </a:tr>
            </a:tbl>
          </a:graphicData>
        </a:graphic>
      </p:graphicFrame>
      <p:graphicFrame>
        <p:nvGraphicFramePr>
          <p:cNvPr id="16" name="Tabla 15">
            <a:extLst>
              <a:ext uri="{FF2B5EF4-FFF2-40B4-BE49-F238E27FC236}">
                <a16:creationId xmlns="" xmlns:a16="http://schemas.microsoft.com/office/drawing/2014/main" id="{6B736D3B-CD20-48C2-8B34-1C47B86FB0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30951090"/>
              </p:ext>
            </p:extLst>
          </p:nvPr>
        </p:nvGraphicFramePr>
        <p:xfrm>
          <a:off x="500034" y="3500438"/>
          <a:ext cx="2883098" cy="2112648"/>
        </p:xfrm>
        <a:graphic>
          <a:graphicData uri="http://schemas.openxmlformats.org/drawingml/2006/table">
            <a:tbl>
              <a:tblPr/>
              <a:tblGrid>
                <a:gridCol w="2883098">
                  <a:extLst>
                    <a:ext uri="{9D8B030D-6E8A-4147-A177-3AD203B41FA5}">
                      <a16:colId xmlns="" xmlns:a16="http://schemas.microsoft.com/office/drawing/2014/main" val="2617483946"/>
                    </a:ext>
                  </a:extLst>
                </a:gridCol>
              </a:tblGrid>
              <a:tr h="356091">
                <a:tc>
                  <a:txBody>
                    <a:bodyPr/>
                    <a:lstStyle/>
                    <a:p>
                      <a:pPr algn="l" fontAlgn="b"/>
                      <a:r>
                        <a:rPr lang="es-PE" sz="1800" b="1" i="0" u="none" strike="noStrike" dirty="0">
                          <a:effectLst/>
                          <a:latin typeface="Calibri" panose="020F0502020204030204" pitchFamily="34" charset="0"/>
                        </a:rPr>
                        <a:t>Muy Alta Prevalencia ≥ 40%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01230446"/>
                  </a:ext>
                </a:extLst>
              </a:tr>
              <a:tr h="700233">
                <a:tc>
                  <a:txBody>
                    <a:bodyPr/>
                    <a:lstStyle/>
                    <a:p>
                      <a:pPr algn="l" fontAlgn="b"/>
                      <a:r>
                        <a:rPr lang="es-PE" sz="1800" b="1" i="0" u="none" strike="noStrike" dirty="0">
                          <a:effectLst/>
                          <a:latin typeface="Calibri" panose="020F0502020204030204" pitchFamily="34" charset="0"/>
                        </a:rPr>
                        <a:t>Alta Prevalencia entre 20 - 39.9%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14327477"/>
                  </a:ext>
                </a:extLst>
              </a:tr>
              <a:tr h="700233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effectLst/>
                          <a:latin typeface="Calibri" panose="020F0502020204030204" pitchFamily="34" charset="0"/>
                        </a:rPr>
                        <a:t>Mediana Prevalencia entre 5 - 19.9 %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20684860"/>
                  </a:ext>
                </a:extLst>
              </a:tr>
              <a:tr h="356091">
                <a:tc>
                  <a:txBody>
                    <a:bodyPr/>
                    <a:lstStyle/>
                    <a:p>
                      <a:pPr algn="l" fontAlgn="b"/>
                      <a:r>
                        <a:rPr lang="es-PE" sz="1800" b="1" i="0" u="none" strike="noStrike" dirty="0">
                          <a:effectLst/>
                          <a:latin typeface="Calibri" panose="020F0502020204030204" pitchFamily="34" charset="0"/>
                        </a:rPr>
                        <a:t>Baja Prevalencia ≤ 4.9%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38049459"/>
                  </a:ext>
                </a:extLst>
              </a:tr>
            </a:tbl>
          </a:graphicData>
        </a:graphic>
      </p:graphicFrame>
      <p:sp>
        <p:nvSpPr>
          <p:cNvPr id="17" name="Rectángulo 16">
            <a:extLst>
              <a:ext uri="{FF2B5EF4-FFF2-40B4-BE49-F238E27FC236}">
                <a16:creationId xmlns="" xmlns:a16="http://schemas.microsoft.com/office/drawing/2014/main" id="{598E32DF-13E9-47E0-B9B7-7D36D0D5606F}"/>
              </a:ext>
            </a:extLst>
          </p:cNvPr>
          <p:cNvSpPr/>
          <p:nvPr/>
        </p:nvSpPr>
        <p:spPr>
          <a:xfrm>
            <a:off x="5786446" y="1214422"/>
            <a:ext cx="109517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2020</a:t>
            </a:r>
            <a:endParaRPr lang="es-ES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285720" y="6357958"/>
            <a:ext cx="792961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es-E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FUENTE:</a:t>
            </a: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Sistema de Información del Estado Nutricional –  SIEN  2019- 2020.</a:t>
            </a:r>
            <a:endParaRPr kumimoji="0" lang="es-E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8674" name="Picture 2" descr="Los nutrientes que las gestantes deben consumir para cuidar al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3357562"/>
            <a:ext cx="4518869" cy="28575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983040581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71472" y="285728"/>
            <a:ext cx="642942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Anemia Gestantes</a:t>
            </a:r>
            <a:br>
              <a:rPr lang="es-E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s-E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 SEMESTRE 2020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428596" y="1714488"/>
          <a:ext cx="8215370" cy="4523360"/>
        </p:xfrm>
        <a:graphic>
          <a:graphicData uri="http://schemas.openxmlformats.org/drawingml/2006/table">
            <a:tbl>
              <a:tblPr/>
              <a:tblGrid>
                <a:gridCol w="1768058"/>
                <a:gridCol w="716368"/>
                <a:gridCol w="716368"/>
                <a:gridCol w="716368"/>
                <a:gridCol w="716368"/>
                <a:gridCol w="716368"/>
                <a:gridCol w="716368"/>
                <a:gridCol w="716368"/>
                <a:gridCol w="716368"/>
                <a:gridCol w="716368"/>
              </a:tblGrid>
              <a:tr h="47005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MICRO RED/ EE.SS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Nro</a:t>
                      </a:r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de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ANEMIA LEVE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ANEMIA MODERADA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ANEMIA SEVERA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TOTAL ANEMIAS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53424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Evaluado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</a:tr>
              <a:tr h="353424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M.R. LA PAMPA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5.1%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5.1%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53424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M.R. OCOÑA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15.6%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2.2%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17.8%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53424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M.R. SAN GREGORIO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7.7%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3.1%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10.8%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53424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M.R. SAN JOSE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5.0%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5.9%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53424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M.R.IQUIPI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7.1%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11.1%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53424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M.R. ACARI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5.0%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53424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M.R. CARAVELI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5.8%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53424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M.R. CHALA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10.6%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7.1%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17.7%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53424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HOSPITAL CAMANA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8.2%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53424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RED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7.4%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3.5%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10.9%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5" name="4 Rectángulo"/>
          <p:cNvSpPr/>
          <p:nvPr/>
        </p:nvSpPr>
        <p:spPr>
          <a:xfrm>
            <a:off x="285720" y="6357958"/>
            <a:ext cx="792961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es-E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FUENTE:</a:t>
            </a: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Sistema de Información del Estado Nutricional –  SIEN  2020.</a:t>
            </a:r>
            <a:endParaRPr kumimoji="0" lang="es-E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 descr="Resultado de imagen para gif animado de la anemia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29454" y="142852"/>
            <a:ext cx="1513308" cy="1819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357158" y="142852"/>
          <a:ext cx="5643599" cy="6192996"/>
        </p:xfrm>
        <a:graphic>
          <a:graphicData uri="http://schemas.openxmlformats.org/drawingml/2006/table">
            <a:tbl>
              <a:tblPr/>
              <a:tblGrid>
                <a:gridCol w="1138123"/>
                <a:gridCol w="489887"/>
                <a:gridCol w="489887"/>
                <a:gridCol w="489887"/>
                <a:gridCol w="489887"/>
                <a:gridCol w="489887"/>
                <a:gridCol w="489887"/>
                <a:gridCol w="489887"/>
                <a:gridCol w="489887"/>
                <a:gridCol w="586380"/>
              </a:tblGrid>
              <a:tr h="307334">
                <a:tc>
                  <a:txBody>
                    <a:bodyPr/>
                    <a:lstStyle/>
                    <a:p>
                      <a:pPr algn="l" fontAlgn="b"/>
                      <a:endParaRPr lang="es-ES" sz="1000" b="1" i="0" u="none" strike="noStrike" dirty="0">
                        <a:latin typeface="MS Sans Serif"/>
                      </a:endParaRPr>
                    </a:p>
                  </a:txBody>
                  <a:tcPr marL="6000" marR="6000" marT="60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s-ES" sz="1000" b="1" i="0" u="none" strike="noStrike">
                          <a:latin typeface="Calibri"/>
                        </a:rPr>
                        <a:t>ANEMIA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86136">
                <a:tc>
                  <a:txBody>
                    <a:bodyPr/>
                    <a:lstStyle/>
                    <a:p>
                      <a:pPr algn="l" fontAlgn="b"/>
                      <a:endParaRPr lang="es-ES" sz="1000" b="1" i="0" u="none" strike="noStrike" dirty="0">
                        <a:latin typeface="MS Sans Serif"/>
                      </a:endParaRPr>
                    </a:p>
                  </a:txBody>
                  <a:tcPr marL="6000" marR="6000" marT="6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Nro</a:t>
                      </a:r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de </a:t>
                      </a:r>
                    </a:p>
                  </a:txBody>
                  <a:tcPr marL="6000" marR="6000" marT="600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ANEMIA LEVE</a:t>
                      </a:r>
                    </a:p>
                  </a:txBody>
                  <a:tcPr marL="6000" marR="6000" marT="6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ANEMIA MODERADA</a:t>
                      </a:r>
                    </a:p>
                  </a:txBody>
                  <a:tcPr marL="6000" marR="6000" marT="600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ANEMIA SEVERA</a:t>
                      </a:r>
                    </a:p>
                  </a:txBody>
                  <a:tcPr marL="6000" marR="6000" marT="6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ANEMIAS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03776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latin typeface="Calibri"/>
                        </a:rPr>
                        <a:t>ESTABLECIMIENTO DE SALUD</a:t>
                      </a:r>
                    </a:p>
                  </a:txBody>
                  <a:tcPr marL="6000" marR="6000" marT="6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Evaluado</a:t>
                      </a:r>
                    </a:p>
                  </a:txBody>
                  <a:tcPr marL="6000" marR="6000" marT="6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Nº</a:t>
                      </a:r>
                    </a:p>
                  </a:txBody>
                  <a:tcPr marL="6000" marR="6000" marT="6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6000" marR="6000" marT="6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Nº</a:t>
                      </a:r>
                    </a:p>
                  </a:txBody>
                  <a:tcPr marL="6000" marR="6000" marT="6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6000" marR="6000" marT="6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Nº</a:t>
                      </a:r>
                    </a:p>
                  </a:txBody>
                  <a:tcPr marL="6000" marR="6000" marT="6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6000" marR="6000" marT="6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Nº</a:t>
                      </a:r>
                    </a:p>
                  </a:txBody>
                  <a:tcPr marL="6000" marR="6000" marT="6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6000" marR="6000" marT="6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48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>
                          <a:latin typeface="Calibri"/>
                        </a:rPr>
                        <a:t>Hospital Camaná</a:t>
                      </a:r>
                    </a:p>
                  </a:txBody>
                  <a:tcPr marL="6000" marR="6000" marT="60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49</a:t>
                      </a:r>
                    </a:p>
                  </a:txBody>
                  <a:tcPr marL="6000" marR="6000" marT="60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 dirty="0">
                          <a:latin typeface="MS Sans Serif"/>
                        </a:rPr>
                        <a:t>2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 dirty="0">
                          <a:latin typeface="MS Sans Serif"/>
                        </a:rPr>
                        <a:t>4.1%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2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4.1%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4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8.2%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29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>
                          <a:latin typeface="Calibri"/>
                        </a:rPr>
                        <a:t>M.R. LA PAMPA</a:t>
                      </a:r>
                    </a:p>
                  </a:txBody>
                  <a:tcPr marL="6000" marR="6000" marT="60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78</a:t>
                      </a:r>
                    </a:p>
                  </a:txBody>
                  <a:tcPr marL="6000" marR="6000" marT="60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4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5.1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4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5.1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6548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>
                          <a:latin typeface="Calibri"/>
                        </a:rPr>
                        <a:t>C.S. LA PAMPA</a:t>
                      </a:r>
                    </a:p>
                  </a:txBody>
                  <a:tcPr marL="6000" marR="6000" marT="60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20</a:t>
                      </a:r>
                    </a:p>
                  </a:txBody>
                  <a:tcPr marL="6000" marR="6000" marT="60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3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 dirty="0">
                          <a:latin typeface="MS Sans Serif"/>
                        </a:rPr>
                        <a:t>15.0%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3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15.0%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48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>
                          <a:latin typeface="Calibri"/>
                        </a:rPr>
                        <a:t>P.S. El Carmen</a:t>
                      </a:r>
                    </a:p>
                  </a:txBody>
                  <a:tcPr marL="6000" marR="6000" marT="60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27</a:t>
                      </a:r>
                    </a:p>
                  </a:txBody>
                  <a:tcPr marL="6000" marR="6000" marT="60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 dirty="0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48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>
                          <a:latin typeface="Calibri"/>
                        </a:rPr>
                        <a:t>P.S. La Punta</a:t>
                      </a:r>
                    </a:p>
                  </a:txBody>
                  <a:tcPr marL="6000" marR="6000" marT="60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 dirty="0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48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>
                          <a:latin typeface="Calibri"/>
                        </a:rPr>
                        <a:t>P.S. J.P.V. G.</a:t>
                      </a:r>
                    </a:p>
                  </a:txBody>
                  <a:tcPr marL="6000" marR="6000" marT="60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18</a:t>
                      </a:r>
                    </a:p>
                  </a:txBody>
                  <a:tcPr marL="6000" marR="6000" marT="60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48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>
                          <a:latin typeface="Calibri"/>
                        </a:rPr>
                        <a:t>P.S. Solidaridad</a:t>
                      </a:r>
                    </a:p>
                  </a:txBody>
                  <a:tcPr marL="6000" marR="6000" marT="60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5</a:t>
                      </a:r>
                    </a:p>
                  </a:txBody>
                  <a:tcPr marL="6000" marR="6000" marT="60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48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>
                          <a:latin typeface="Calibri"/>
                        </a:rPr>
                        <a:t>P.S. Quilca</a:t>
                      </a:r>
                    </a:p>
                  </a:txBody>
                  <a:tcPr marL="6000" marR="6000" marT="60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8</a:t>
                      </a:r>
                    </a:p>
                  </a:txBody>
                  <a:tcPr marL="6000" marR="6000" marT="60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1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12.5%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 dirty="0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1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12.5%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41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>
                          <a:latin typeface="Calibri"/>
                        </a:rPr>
                        <a:t>M.R. OCOÑA</a:t>
                      </a:r>
                    </a:p>
                  </a:txBody>
                  <a:tcPr marL="6000" marR="6000" marT="60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45</a:t>
                      </a:r>
                    </a:p>
                  </a:txBody>
                  <a:tcPr marL="6000" marR="6000" marT="60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7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15.6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1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 dirty="0">
                          <a:latin typeface="MS Sans Serif"/>
                        </a:rPr>
                        <a:t>2.2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 dirty="0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8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17.8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6548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>
                          <a:latin typeface="Calibri"/>
                        </a:rPr>
                        <a:t>C.S. OCOÑA</a:t>
                      </a:r>
                    </a:p>
                  </a:txBody>
                  <a:tcPr marL="6000" marR="6000" marT="60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18</a:t>
                      </a:r>
                    </a:p>
                  </a:txBody>
                  <a:tcPr marL="6000" marR="6000" marT="60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1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5.6%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1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5.6%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48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>
                          <a:latin typeface="Calibri"/>
                        </a:rPr>
                        <a:t>P.S. La Planchada</a:t>
                      </a:r>
                    </a:p>
                  </a:txBody>
                  <a:tcPr marL="6000" marR="6000" marT="60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3</a:t>
                      </a:r>
                    </a:p>
                  </a:txBody>
                  <a:tcPr marL="6000" marR="6000" marT="60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 dirty="0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48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>
                          <a:latin typeface="Calibri"/>
                        </a:rPr>
                        <a:t>P.S. Pescadores</a:t>
                      </a:r>
                    </a:p>
                  </a:txBody>
                  <a:tcPr marL="6000" marR="6000" marT="60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2</a:t>
                      </a:r>
                    </a:p>
                  </a:txBody>
                  <a:tcPr marL="6000" marR="6000" marT="60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 dirty="0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48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>
                          <a:latin typeface="Calibri"/>
                        </a:rPr>
                        <a:t>P.S. La Eugenia</a:t>
                      </a:r>
                    </a:p>
                  </a:txBody>
                  <a:tcPr marL="6000" marR="6000" marT="60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22</a:t>
                      </a:r>
                    </a:p>
                  </a:txBody>
                  <a:tcPr marL="6000" marR="6000" marT="60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6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27.3%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1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4.5%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7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31.8%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769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>
                          <a:latin typeface="Calibri"/>
                        </a:rPr>
                        <a:t>M.R. SAN GREGORIO</a:t>
                      </a:r>
                    </a:p>
                  </a:txBody>
                  <a:tcPr marL="6000" marR="6000" marT="60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65</a:t>
                      </a:r>
                    </a:p>
                  </a:txBody>
                  <a:tcPr marL="6000" marR="6000" marT="60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5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7.7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2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3.1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 dirty="0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7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10.8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6548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>
                          <a:latin typeface="Calibri"/>
                        </a:rPr>
                        <a:t>C.S. SAN GREGORIO</a:t>
                      </a:r>
                    </a:p>
                  </a:txBody>
                  <a:tcPr marL="6000" marR="6000" marT="60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52</a:t>
                      </a:r>
                    </a:p>
                  </a:txBody>
                  <a:tcPr marL="6000" marR="6000" marT="60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5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9.6%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2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3.8%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7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13.5%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48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>
                          <a:latin typeface="Calibri"/>
                        </a:rPr>
                        <a:t>P.S. Hda. El Medio</a:t>
                      </a:r>
                    </a:p>
                  </a:txBody>
                  <a:tcPr marL="6000" marR="6000" marT="60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13</a:t>
                      </a:r>
                    </a:p>
                  </a:txBody>
                  <a:tcPr marL="6000" marR="6000" marT="60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 dirty="0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48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>
                          <a:latin typeface="Calibri"/>
                        </a:rPr>
                        <a:t>P.S. Sonay</a:t>
                      </a:r>
                    </a:p>
                  </a:txBody>
                  <a:tcPr marL="6000" marR="6000" marT="60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 dirty="0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811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>
                          <a:latin typeface="Calibri"/>
                        </a:rPr>
                        <a:t>M.R. SAN JOSE</a:t>
                      </a:r>
                    </a:p>
                  </a:txBody>
                  <a:tcPr marL="6000" marR="6000" marT="60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101</a:t>
                      </a:r>
                    </a:p>
                  </a:txBody>
                  <a:tcPr marL="6000" marR="6000" marT="60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5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5.0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1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1.0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6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5.9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6548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>
                          <a:latin typeface="Calibri"/>
                        </a:rPr>
                        <a:t>C.S SAN JOSE</a:t>
                      </a:r>
                    </a:p>
                  </a:txBody>
                  <a:tcPr marL="6000" marR="6000" marT="60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10</a:t>
                      </a:r>
                    </a:p>
                  </a:txBody>
                  <a:tcPr marL="6000" marR="6000" marT="60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1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10.0%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 dirty="0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1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10.0%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48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>
                          <a:latin typeface="Calibri"/>
                        </a:rPr>
                        <a:t>P.S. Pucchun</a:t>
                      </a:r>
                    </a:p>
                  </a:txBody>
                  <a:tcPr marL="6000" marR="6000" marT="60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57</a:t>
                      </a:r>
                    </a:p>
                  </a:txBody>
                  <a:tcPr marL="6000" marR="6000" marT="60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1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1.8%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1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1.8%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2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3.5%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48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>
                          <a:latin typeface="Calibri"/>
                        </a:rPr>
                        <a:t>P.S. El Cardo</a:t>
                      </a:r>
                    </a:p>
                  </a:txBody>
                  <a:tcPr marL="6000" marR="6000" marT="60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5</a:t>
                      </a:r>
                    </a:p>
                  </a:txBody>
                  <a:tcPr marL="6000" marR="6000" marT="60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 dirty="0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48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>
                          <a:latin typeface="Calibri"/>
                        </a:rPr>
                        <a:t>P.S. El Puente</a:t>
                      </a:r>
                    </a:p>
                  </a:txBody>
                  <a:tcPr marL="6000" marR="6000" marT="60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5</a:t>
                      </a:r>
                    </a:p>
                  </a:txBody>
                  <a:tcPr marL="6000" marR="6000" marT="60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776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>
                          <a:latin typeface="Calibri"/>
                        </a:rPr>
                        <a:t>P.S. F. Cartagena Huacapuy</a:t>
                      </a:r>
                    </a:p>
                  </a:txBody>
                  <a:tcPr marL="6000" marR="6000" marT="60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24</a:t>
                      </a:r>
                    </a:p>
                  </a:txBody>
                  <a:tcPr marL="6000" marR="6000" marT="60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3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12.5%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3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12.5%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93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>
                          <a:latin typeface="Calibri"/>
                        </a:rPr>
                        <a:t>M.R. IQUIPI</a:t>
                      </a:r>
                    </a:p>
                  </a:txBody>
                  <a:tcPr marL="6000" marR="6000" marT="60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324</a:t>
                      </a:r>
                    </a:p>
                  </a:txBody>
                  <a:tcPr marL="6000" marR="6000" marT="60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23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7.1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13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4.0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 dirty="0">
                          <a:latin typeface="MS Sans Serif"/>
                        </a:rPr>
                        <a:t>36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 dirty="0">
                          <a:latin typeface="MS Sans Serif"/>
                        </a:rPr>
                        <a:t>11.1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6548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>
                          <a:latin typeface="Calibri"/>
                        </a:rPr>
                        <a:t>C.S. IQUIPI</a:t>
                      </a:r>
                    </a:p>
                  </a:txBody>
                  <a:tcPr marL="6000" marR="6000" marT="60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102</a:t>
                      </a:r>
                    </a:p>
                  </a:txBody>
                  <a:tcPr marL="6000" marR="6000" marT="60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4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3.9%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2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2.0%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 dirty="0">
                          <a:latin typeface="MS Sans Serif"/>
                        </a:rPr>
                        <a:t>6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 dirty="0">
                          <a:latin typeface="MS Sans Serif"/>
                        </a:rPr>
                        <a:t>5.9%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48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>
                          <a:latin typeface="Calibri"/>
                        </a:rPr>
                        <a:t>P.S. Piuca</a:t>
                      </a:r>
                    </a:p>
                  </a:txBody>
                  <a:tcPr marL="6000" marR="6000" marT="60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7</a:t>
                      </a:r>
                    </a:p>
                  </a:txBody>
                  <a:tcPr marL="6000" marR="6000" marT="60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1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14.3%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1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14.3%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2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 dirty="0">
                          <a:latin typeface="MS Sans Serif"/>
                        </a:rPr>
                        <a:t>28.6%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48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>
                          <a:latin typeface="Calibri"/>
                        </a:rPr>
                        <a:t>P.S. Urasqui</a:t>
                      </a:r>
                    </a:p>
                  </a:txBody>
                  <a:tcPr marL="6000" marR="6000" marT="60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24</a:t>
                      </a:r>
                    </a:p>
                  </a:txBody>
                  <a:tcPr marL="6000" marR="6000" marT="60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3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12.5%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2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8.3%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5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 dirty="0">
                          <a:latin typeface="MS Sans Serif"/>
                        </a:rPr>
                        <a:t>20.8%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48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>
                          <a:latin typeface="Calibri"/>
                        </a:rPr>
                        <a:t>P.S. Secocha</a:t>
                      </a:r>
                    </a:p>
                  </a:txBody>
                  <a:tcPr marL="6000" marR="6000" marT="60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191</a:t>
                      </a:r>
                    </a:p>
                  </a:txBody>
                  <a:tcPr marL="6000" marR="6000" marT="60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15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 dirty="0">
                          <a:latin typeface="MS Sans Serif"/>
                        </a:rPr>
                        <a:t>7.9%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8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4.2%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0.0%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latin typeface="MS Sans Serif"/>
                        </a:rPr>
                        <a:t>23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 dirty="0">
                          <a:latin typeface="MS Sans Serif"/>
                        </a:rPr>
                        <a:t>12.0%</a:t>
                      </a:r>
                    </a:p>
                  </a:txBody>
                  <a:tcPr marL="6000" marR="6000" marT="6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4 Rectángulo"/>
          <p:cNvSpPr/>
          <p:nvPr/>
        </p:nvSpPr>
        <p:spPr>
          <a:xfrm>
            <a:off x="6357950" y="428604"/>
            <a:ext cx="235742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ES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r>
              <a:rPr lang="es-ES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Anemia en Gestantes</a:t>
            </a:r>
            <a:br>
              <a:rPr lang="es-ES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es-ES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 SEMESTRE 2020</a:t>
            </a:r>
          </a:p>
          <a:p>
            <a:pPr algn="ctr"/>
            <a:endParaRPr lang="es-ES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6" name="5 Imagen" descr="Claves para evitar la anemia en embarazadas y niños - Página 16"/>
          <p:cNvPicPr/>
          <p:nvPr/>
        </p:nvPicPr>
        <p:blipFill>
          <a:blip r:embed="rId2"/>
          <a:srcRect l="49695"/>
          <a:stretch>
            <a:fillRect/>
          </a:stretch>
        </p:blipFill>
        <p:spPr bwMode="auto">
          <a:xfrm>
            <a:off x="6286512" y="2714620"/>
            <a:ext cx="2454341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Rectángulo"/>
          <p:cNvSpPr/>
          <p:nvPr/>
        </p:nvSpPr>
        <p:spPr>
          <a:xfrm>
            <a:off x="357158" y="6357958"/>
            <a:ext cx="4572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es-E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FUENTE:</a:t>
            </a: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Sistema de Información del Estado Nutricional –  SIEN  2020.</a:t>
            </a:r>
            <a:endParaRPr kumimoji="0" lang="es-E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285720" y="285728"/>
          <a:ext cx="5429286" cy="6000796"/>
        </p:xfrm>
        <a:graphic>
          <a:graphicData uri="http://schemas.openxmlformats.org/drawingml/2006/table">
            <a:tbl>
              <a:tblPr/>
              <a:tblGrid>
                <a:gridCol w="1094902"/>
                <a:gridCol w="471284"/>
                <a:gridCol w="471284"/>
                <a:gridCol w="471284"/>
                <a:gridCol w="471284"/>
                <a:gridCol w="471284"/>
                <a:gridCol w="471284"/>
                <a:gridCol w="471284"/>
                <a:gridCol w="471284"/>
                <a:gridCol w="564112"/>
              </a:tblGrid>
              <a:tr h="383657">
                <a:tc>
                  <a:txBody>
                    <a:bodyPr/>
                    <a:lstStyle/>
                    <a:p>
                      <a:pPr algn="l" fontAlgn="b"/>
                      <a:endParaRPr lang="es-ES" sz="105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662" marR="6662" marT="666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ANEMIA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482030">
                <a:tc>
                  <a:txBody>
                    <a:bodyPr/>
                    <a:lstStyle/>
                    <a:p>
                      <a:pPr algn="l" fontAlgn="b"/>
                      <a:endParaRPr lang="es-ES" sz="105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662" marR="6662" marT="66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Nro</a:t>
                      </a:r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de </a:t>
                      </a:r>
                    </a:p>
                  </a:txBody>
                  <a:tcPr marL="6662" marR="6662" marT="666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ANEMIA LEVE</a:t>
                      </a:r>
                    </a:p>
                  </a:txBody>
                  <a:tcPr marL="6662" marR="6662" marT="66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ANEMIA MODERADA</a:t>
                      </a:r>
                    </a:p>
                  </a:txBody>
                  <a:tcPr marL="6662" marR="6662" marT="666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ANEMIA SEVERA</a:t>
                      </a:r>
                    </a:p>
                  </a:txBody>
                  <a:tcPr marL="6662" marR="6662" marT="66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TOTAL ANEMIAS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34470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ESTABLECIMIENTO DE SALUD</a:t>
                      </a:r>
                    </a:p>
                  </a:txBody>
                  <a:tcPr marL="6662" marR="6662" marT="66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Evaluado</a:t>
                      </a:r>
                    </a:p>
                  </a:txBody>
                  <a:tcPr marL="6662" marR="6662" marT="66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Nº</a:t>
                      </a:r>
                    </a:p>
                  </a:txBody>
                  <a:tcPr marL="6662" marR="6662" marT="66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</a:p>
                  </a:txBody>
                  <a:tcPr marL="6662" marR="6662" marT="66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Nº</a:t>
                      </a:r>
                    </a:p>
                  </a:txBody>
                  <a:tcPr marL="6662" marR="6662" marT="66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</a:p>
                  </a:txBody>
                  <a:tcPr marL="6662" marR="6662" marT="66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Nº</a:t>
                      </a:r>
                    </a:p>
                  </a:txBody>
                  <a:tcPr marL="6662" marR="6662" marT="66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</a:p>
                  </a:txBody>
                  <a:tcPr marL="6662" marR="6662" marT="66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Nº</a:t>
                      </a:r>
                    </a:p>
                  </a:txBody>
                  <a:tcPr marL="6662" marR="6662" marT="66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</a:p>
                  </a:txBody>
                  <a:tcPr marL="6662" marR="6662" marT="66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82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M.R. ACARI</a:t>
                      </a:r>
                    </a:p>
                  </a:txBody>
                  <a:tcPr marL="6662" marR="6662" marT="666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120</a:t>
                      </a:r>
                    </a:p>
                  </a:txBody>
                  <a:tcPr marL="6662" marR="6662" marT="666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4.2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 dirty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0.8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5.0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06585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C.S. ACARI</a:t>
                      </a:r>
                    </a:p>
                  </a:txBody>
                  <a:tcPr marL="6662" marR="6662" marT="666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53</a:t>
                      </a:r>
                    </a:p>
                  </a:txBody>
                  <a:tcPr marL="6662" marR="6662" marT="666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1.9%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 dirty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1.9%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3.8%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585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P.S. Bella Unión</a:t>
                      </a:r>
                    </a:p>
                  </a:txBody>
                  <a:tcPr marL="6662" marR="6662" marT="666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</a:p>
                  </a:txBody>
                  <a:tcPr marL="6662" marR="6662" marT="666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8.3%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 dirty="0"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8.3%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585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P.S. Jaqui</a:t>
                      </a:r>
                    </a:p>
                  </a:txBody>
                  <a:tcPr marL="6662" marR="6662" marT="666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24</a:t>
                      </a:r>
                    </a:p>
                  </a:txBody>
                  <a:tcPr marL="6662" marR="6662" marT="666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585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P.S.Lomas</a:t>
                      </a:r>
                    </a:p>
                  </a:txBody>
                  <a:tcPr marL="6662" marR="6662" marT="666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</a:p>
                  </a:txBody>
                  <a:tcPr marL="6662" marR="6662" marT="666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6.7%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 dirty="0"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6.7%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585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P.S. Yauca</a:t>
                      </a:r>
                    </a:p>
                  </a:txBody>
                  <a:tcPr marL="6662" marR="6662" marT="666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</a:p>
                  </a:txBody>
                  <a:tcPr marL="6662" marR="6662" marT="666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12.5%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 dirty="0"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12.5%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30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M.R. CARAVELI</a:t>
                      </a:r>
                    </a:p>
                  </a:txBody>
                  <a:tcPr marL="6662" marR="6662" marT="666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120</a:t>
                      </a:r>
                    </a:p>
                  </a:txBody>
                  <a:tcPr marL="6662" marR="6662" marT="666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5.8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 dirty="0">
                          <a:latin typeface="Arial" pitchFamily="34" charset="0"/>
                          <a:cs typeface="Arial" pitchFamily="34" charset="0"/>
                        </a:rPr>
                        <a:t>0.8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6.7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06585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C.S. CARAVELI</a:t>
                      </a:r>
                    </a:p>
                  </a:txBody>
                  <a:tcPr marL="6662" marR="6662" marT="666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57</a:t>
                      </a:r>
                    </a:p>
                  </a:txBody>
                  <a:tcPr marL="6662" marR="6662" marT="666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5.3%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 dirty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5.3%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585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C.S. Atico</a:t>
                      </a:r>
                    </a:p>
                  </a:txBody>
                  <a:tcPr marL="6662" marR="6662" marT="666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6662" marR="6662" marT="666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7.1%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1.8%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 dirty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8.9%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585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P.S. Ayroca</a:t>
                      </a:r>
                    </a:p>
                  </a:txBody>
                  <a:tcPr marL="6662" marR="6662" marT="666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6662" marR="6662" marT="666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 dirty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585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P.S. Cahuacho</a:t>
                      </a:r>
                    </a:p>
                  </a:txBody>
                  <a:tcPr marL="6662" marR="6662" marT="666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6662" marR="6662" marT="666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 dirty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585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P.S. Sondor</a:t>
                      </a:r>
                    </a:p>
                  </a:txBody>
                  <a:tcPr marL="6662" marR="6662" marT="666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62" marR="6662" marT="666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 dirty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8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M.R CHALA</a:t>
                      </a:r>
                    </a:p>
                  </a:txBody>
                  <a:tcPr marL="6662" marR="6662" marT="666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283</a:t>
                      </a:r>
                    </a:p>
                  </a:txBody>
                  <a:tcPr marL="6662" marR="6662" marT="666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10.6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7.1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 dirty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50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17.7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06585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C.S. CHALA</a:t>
                      </a:r>
                    </a:p>
                  </a:txBody>
                  <a:tcPr marL="6662" marR="6662" marT="666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128</a:t>
                      </a:r>
                    </a:p>
                  </a:txBody>
                  <a:tcPr marL="6662" marR="6662" marT="666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4.7%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7.8%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 dirty="0"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 dirty="0"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12.5%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585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P.S. Achanizo</a:t>
                      </a:r>
                    </a:p>
                  </a:txBody>
                  <a:tcPr marL="6662" marR="6662" marT="666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L="6662" marR="6662" marT="666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33.3%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 dirty="0">
                          <a:latin typeface="Arial" pitchFamily="34" charset="0"/>
                          <a:cs typeface="Arial" pitchFamily="34" charset="0"/>
                        </a:rPr>
                        <a:t>33.3%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585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P.S. Chaparra</a:t>
                      </a:r>
                    </a:p>
                  </a:txBody>
                  <a:tcPr marL="6662" marR="6662" marT="666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44</a:t>
                      </a:r>
                    </a:p>
                  </a:txBody>
                  <a:tcPr marL="6662" marR="6662" marT="666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13.6%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6.8%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 dirty="0">
                          <a:latin typeface="Arial" pitchFamily="34" charset="0"/>
                          <a:cs typeface="Arial" pitchFamily="34" charset="0"/>
                        </a:rPr>
                        <a:t>20.5%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585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P.S. Quicacha</a:t>
                      </a:r>
                    </a:p>
                  </a:txBody>
                  <a:tcPr marL="6662" marR="6662" marT="666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45</a:t>
                      </a:r>
                    </a:p>
                  </a:txBody>
                  <a:tcPr marL="6662" marR="6662" marT="666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26.7%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13.3%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 dirty="0">
                          <a:latin typeface="Arial" pitchFamily="34" charset="0"/>
                          <a:cs typeface="Arial" pitchFamily="34" charset="0"/>
                        </a:rPr>
                        <a:t>40.0%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585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P.S. Tocota</a:t>
                      </a:r>
                    </a:p>
                  </a:txBody>
                  <a:tcPr marL="6662" marR="6662" marT="666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35</a:t>
                      </a:r>
                    </a:p>
                  </a:txBody>
                  <a:tcPr marL="6662" marR="6662" marT="666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2.9%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 dirty="0">
                          <a:latin typeface="Arial" pitchFamily="34" charset="0"/>
                          <a:cs typeface="Arial" pitchFamily="34" charset="0"/>
                        </a:rPr>
                        <a:t>2.9%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585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P.S. Mollehuaca</a:t>
                      </a:r>
                    </a:p>
                  </a:txBody>
                  <a:tcPr marL="6662" marR="6662" marT="666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17</a:t>
                      </a:r>
                    </a:p>
                  </a:txBody>
                  <a:tcPr marL="6662" marR="6662" marT="666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11.8%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5.9%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 dirty="0">
                          <a:latin typeface="Arial" pitchFamily="34" charset="0"/>
                          <a:cs typeface="Arial" pitchFamily="34" charset="0"/>
                        </a:rPr>
                        <a:t>17.6%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585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P.S.Atiquipa</a:t>
                      </a:r>
                    </a:p>
                  </a:txBody>
                  <a:tcPr marL="6662" marR="6662" marT="666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6662" marR="6662" marT="666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20.0%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 dirty="0">
                          <a:latin typeface="Arial" pitchFamily="34" charset="0"/>
                          <a:cs typeface="Arial" pitchFamily="34" charset="0"/>
                        </a:rPr>
                        <a:t>20.0%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585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P.S. Santa Rosa</a:t>
                      </a:r>
                    </a:p>
                  </a:txBody>
                  <a:tcPr marL="6662" marR="6662" marT="666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6662" marR="6662" marT="666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 dirty="0"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62" marR="6662" marT="6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4 Rectángulo"/>
          <p:cNvSpPr/>
          <p:nvPr/>
        </p:nvSpPr>
        <p:spPr>
          <a:xfrm>
            <a:off x="285720" y="6357958"/>
            <a:ext cx="757242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es-E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FUENTE:</a:t>
            </a: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Sistema de Información del Estado Nutricional –  SIEN  2020.</a:t>
            </a:r>
            <a:endParaRPr kumimoji="0" lang="es-E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6072198" y="428604"/>
            <a:ext cx="2643206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ES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r>
              <a:rPr lang="es-E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Anemia en Gestantes</a:t>
            </a:r>
            <a:br>
              <a:rPr lang="es-E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es-E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 SEMESTRE 2020</a:t>
            </a:r>
          </a:p>
          <a:p>
            <a:pPr algn="ctr"/>
            <a:endParaRPr lang="es-ES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25602" name="Picture 2" descr="Alimentos ricos en ácido fólico para embarazadas | Por Ser Mujer Tv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60" y="2786058"/>
            <a:ext cx="2733660" cy="35004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="" xmlns:a16="http://schemas.microsoft.com/office/drawing/2014/main" id="{DDB3C91B-18B2-452C-ABEC-96811221653B}"/>
              </a:ext>
            </a:extLst>
          </p:cNvPr>
          <p:cNvSpPr/>
          <p:nvPr/>
        </p:nvSpPr>
        <p:spPr>
          <a:xfrm>
            <a:off x="2224635" y="169684"/>
            <a:ext cx="498913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AVANCE </a:t>
            </a:r>
            <a:r>
              <a:rPr lang="es-ES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 JUNIO </a:t>
            </a:r>
            <a:r>
              <a:rPr lang="es-ES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2020</a:t>
            </a:r>
          </a:p>
          <a:p>
            <a:pPr algn="ctr"/>
            <a:r>
              <a:rPr lang="es-ES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META 2021</a:t>
            </a:r>
            <a:endParaRPr lang="es-ES" sz="2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graphicFrame>
        <p:nvGraphicFramePr>
          <p:cNvPr id="8" name="Tabla 7">
            <a:extLst>
              <a:ext uri="{FF2B5EF4-FFF2-40B4-BE49-F238E27FC236}">
                <a16:creationId xmlns="" xmlns:a16="http://schemas.microsoft.com/office/drawing/2014/main" id="{9EB3C943-A959-4902-BDC7-6B2F0C879E34}"/>
              </a:ext>
            </a:extLst>
          </p:cNvPr>
          <p:cNvGraphicFramePr>
            <a:graphicFrameLocks noGrp="1"/>
          </p:cNvGraphicFramePr>
          <p:nvPr/>
        </p:nvGraphicFramePr>
        <p:xfrm>
          <a:off x="285720" y="1285860"/>
          <a:ext cx="4143402" cy="1170412"/>
        </p:xfrm>
        <a:graphic>
          <a:graphicData uri="http://schemas.openxmlformats.org/drawingml/2006/table">
            <a:tbl>
              <a:tblPr/>
              <a:tblGrid>
                <a:gridCol w="1580475">
                  <a:extLst>
                    <a:ext uri="{9D8B030D-6E8A-4147-A177-3AD203B41FA5}">
                      <a16:colId xmlns="" xmlns:a16="http://schemas.microsoft.com/office/drawing/2014/main" val="2644863459"/>
                    </a:ext>
                  </a:extLst>
                </a:gridCol>
                <a:gridCol w="854309">
                  <a:extLst>
                    <a:ext uri="{9D8B030D-6E8A-4147-A177-3AD203B41FA5}">
                      <a16:colId xmlns="" xmlns:a16="http://schemas.microsoft.com/office/drawing/2014/main" val="1546033288"/>
                    </a:ext>
                  </a:extLst>
                </a:gridCol>
                <a:gridCol w="854309">
                  <a:extLst>
                    <a:ext uri="{9D8B030D-6E8A-4147-A177-3AD203B41FA5}">
                      <a16:colId xmlns="" xmlns:a16="http://schemas.microsoft.com/office/drawing/2014/main" val="3963867364"/>
                    </a:ext>
                  </a:extLst>
                </a:gridCol>
                <a:gridCol w="854309">
                  <a:extLst>
                    <a:ext uri="{9D8B030D-6E8A-4147-A177-3AD203B41FA5}">
                      <a16:colId xmlns="" xmlns:a16="http://schemas.microsoft.com/office/drawing/2014/main" val="2677718277"/>
                    </a:ext>
                  </a:extLst>
                </a:gridCol>
              </a:tblGrid>
              <a:tr h="239663">
                <a:tc>
                  <a:txBody>
                    <a:bodyPr/>
                    <a:lstStyle/>
                    <a:p>
                      <a:pPr algn="l" fontAlgn="b"/>
                      <a:endParaRPr lang="es-PE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P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Metas</a:t>
                      </a:r>
                    </a:p>
                  </a:txBody>
                  <a:tcPr marL="7144" marR="7144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318817898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l" fontAlgn="b"/>
                      <a:endParaRPr lang="es-PE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7144" marR="7144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7144" marR="7144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7144" marR="7144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25111586"/>
                  </a:ext>
                </a:extLst>
              </a:tr>
              <a:tr h="331841"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AREQUIPA - ENDES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33.4</a:t>
                      </a:r>
                    </a:p>
                  </a:txBody>
                  <a:tcPr marL="7144" marR="7144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29.7</a:t>
                      </a:r>
                    </a:p>
                  </a:txBody>
                  <a:tcPr marL="7144" marR="7144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23.6</a:t>
                      </a:r>
                    </a:p>
                  </a:txBody>
                  <a:tcPr marL="7144" marR="7144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836049618"/>
                  </a:ext>
                </a:extLst>
              </a:tr>
              <a:tr h="331841"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b="1" i="0" u="none" strike="noStrike" dirty="0">
                          <a:effectLst/>
                          <a:latin typeface="Calibri" panose="020F0502020204030204" pitchFamily="34" charset="0"/>
                        </a:rPr>
                        <a:t>PERU - ENDES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39.3</a:t>
                      </a:r>
                    </a:p>
                  </a:txBody>
                  <a:tcPr marL="7144" marR="7144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32.4</a:t>
                      </a:r>
                    </a:p>
                  </a:txBody>
                  <a:tcPr marL="7144" marR="7144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27.5</a:t>
                      </a:r>
                    </a:p>
                  </a:txBody>
                  <a:tcPr marL="7144" marR="7144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950858177"/>
                  </a:ext>
                </a:extLst>
              </a:tr>
            </a:tbl>
          </a:graphicData>
        </a:graphic>
      </p:graphicFrame>
      <p:sp>
        <p:nvSpPr>
          <p:cNvPr id="9" name="Rectángulo 8">
            <a:extLst>
              <a:ext uri="{FF2B5EF4-FFF2-40B4-BE49-F238E27FC236}">
                <a16:creationId xmlns="" xmlns:a16="http://schemas.microsoft.com/office/drawing/2014/main" id="{3AB9E08C-24C5-4A2C-853C-E7477550C6F1}"/>
              </a:ext>
            </a:extLst>
          </p:cNvPr>
          <p:cNvSpPr/>
          <p:nvPr/>
        </p:nvSpPr>
        <p:spPr>
          <a:xfrm>
            <a:off x="714348" y="785794"/>
            <a:ext cx="2422742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erlin Sans FB Demi" pitchFamily="34" charset="0"/>
              </a:rPr>
              <a:t>Niños de 6 a 35m</a:t>
            </a:r>
          </a:p>
        </p:txBody>
      </p:sp>
      <p:graphicFrame>
        <p:nvGraphicFramePr>
          <p:cNvPr id="10" name="Tabla 9">
            <a:extLst>
              <a:ext uri="{FF2B5EF4-FFF2-40B4-BE49-F238E27FC236}">
                <a16:creationId xmlns="" xmlns:a16="http://schemas.microsoft.com/office/drawing/2014/main" id="{BCD386CE-CF2B-4D48-A816-1FDECAA59F50}"/>
              </a:ext>
            </a:extLst>
          </p:cNvPr>
          <p:cNvGraphicFramePr>
            <a:graphicFrameLocks noGrp="1"/>
          </p:cNvGraphicFramePr>
          <p:nvPr/>
        </p:nvGraphicFramePr>
        <p:xfrm>
          <a:off x="4714876" y="1285860"/>
          <a:ext cx="4193575" cy="1056686"/>
        </p:xfrm>
        <a:graphic>
          <a:graphicData uri="http://schemas.openxmlformats.org/drawingml/2006/table">
            <a:tbl>
              <a:tblPr/>
              <a:tblGrid>
                <a:gridCol w="1617316">
                  <a:extLst>
                    <a:ext uri="{9D8B030D-6E8A-4147-A177-3AD203B41FA5}">
                      <a16:colId xmlns="" xmlns:a16="http://schemas.microsoft.com/office/drawing/2014/main" val="3654752472"/>
                    </a:ext>
                  </a:extLst>
                </a:gridCol>
                <a:gridCol w="858753">
                  <a:extLst>
                    <a:ext uri="{9D8B030D-6E8A-4147-A177-3AD203B41FA5}">
                      <a16:colId xmlns="" xmlns:a16="http://schemas.microsoft.com/office/drawing/2014/main" val="1938998644"/>
                    </a:ext>
                  </a:extLst>
                </a:gridCol>
                <a:gridCol w="858753">
                  <a:extLst>
                    <a:ext uri="{9D8B030D-6E8A-4147-A177-3AD203B41FA5}">
                      <a16:colId xmlns="" xmlns:a16="http://schemas.microsoft.com/office/drawing/2014/main" val="1293330082"/>
                    </a:ext>
                  </a:extLst>
                </a:gridCol>
                <a:gridCol w="858753">
                  <a:extLst>
                    <a:ext uri="{9D8B030D-6E8A-4147-A177-3AD203B41FA5}">
                      <a16:colId xmlns="" xmlns:a16="http://schemas.microsoft.com/office/drawing/2014/main" val="2986924087"/>
                    </a:ext>
                  </a:extLst>
                </a:gridCol>
              </a:tblGrid>
              <a:tr h="296591">
                <a:tc>
                  <a:txBody>
                    <a:bodyPr/>
                    <a:lstStyle/>
                    <a:p>
                      <a:pPr algn="l" fontAlgn="b"/>
                      <a:endParaRPr lang="es-PE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PE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Metas</a:t>
                      </a:r>
                    </a:p>
                  </a:txBody>
                  <a:tcPr marL="7144" marR="7144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435288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es-PE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7144" marR="7144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7144" marR="7144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7144" marR="7144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3639854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1" i="0" u="none" strike="noStrike" dirty="0">
                          <a:effectLst/>
                          <a:latin typeface="Calibri" panose="020F0502020204030204" pitchFamily="34" charset="0"/>
                        </a:rPr>
                        <a:t>AREQUIPA - ENDES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50.8</a:t>
                      </a:r>
                    </a:p>
                  </a:txBody>
                  <a:tcPr marL="7144" marR="7144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41.0</a:t>
                      </a:r>
                    </a:p>
                  </a:txBody>
                  <a:tcPr marL="7144" marR="7144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33.6</a:t>
                      </a:r>
                    </a:p>
                  </a:txBody>
                  <a:tcPr marL="7144" marR="7144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50547315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1" i="0" u="none" strike="noStrike" dirty="0">
                          <a:effectLst/>
                          <a:latin typeface="Calibri" panose="020F0502020204030204" pitchFamily="34" charset="0"/>
                        </a:rPr>
                        <a:t>PERU - ENDES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54.4</a:t>
                      </a:r>
                    </a:p>
                  </a:txBody>
                  <a:tcPr marL="7144" marR="7144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45.9</a:t>
                      </a:r>
                    </a:p>
                  </a:txBody>
                  <a:tcPr marL="7144" marR="7144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40.2</a:t>
                      </a:r>
                    </a:p>
                  </a:txBody>
                  <a:tcPr marL="7144" marR="7144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419346896"/>
                  </a:ext>
                </a:extLst>
              </a:tr>
            </a:tbl>
          </a:graphicData>
        </a:graphic>
      </p:graphicFrame>
      <p:sp>
        <p:nvSpPr>
          <p:cNvPr id="11" name="Rectángulo 10">
            <a:extLst>
              <a:ext uri="{FF2B5EF4-FFF2-40B4-BE49-F238E27FC236}">
                <a16:creationId xmlns="" xmlns:a16="http://schemas.microsoft.com/office/drawing/2014/main" id="{7C6D5970-B6A6-4E36-9A58-FC1EAB5F58CE}"/>
              </a:ext>
            </a:extLst>
          </p:cNvPr>
          <p:cNvSpPr/>
          <p:nvPr/>
        </p:nvSpPr>
        <p:spPr>
          <a:xfrm>
            <a:off x="6072198" y="785794"/>
            <a:ext cx="2422742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Niños de 6 a 11m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="" xmlns:a16="http://schemas.microsoft.com/office/drawing/2014/main" id="{A7019E82-7060-4196-8F00-211821C05E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399636817"/>
              </p:ext>
            </p:extLst>
          </p:nvPr>
        </p:nvGraphicFramePr>
        <p:xfrm>
          <a:off x="428596" y="2643182"/>
          <a:ext cx="3786213" cy="3608184"/>
        </p:xfrm>
        <a:graphic>
          <a:graphicData uri="http://schemas.openxmlformats.org/drawingml/2006/table">
            <a:tbl>
              <a:tblPr/>
              <a:tblGrid>
                <a:gridCol w="1149167">
                  <a:extLst>
                    <a:ext uri="{9D8B030D-6E8A-4147-A177-3AD203B41FA5}">
                      <a16:colId xmlns="" xmlns:a16="http://schemas.microsoft.com/office/drawing/2014/main" val="2232600547"/>
                    </a:ext>
                  </a:extLst>
                </a:gridCol>
                <a:gridCol w="636782">
                  <a:extLst>
                    <a:ext uri="{9D8B030D-6E8A-4147-A177-3AD203B41FA5}">
                      <a16:colId xmlns="" xmlns:a16="http://schemas.microsoft.com/office/drawing/2014/main" val="2086103786"/>
                    </a:ext>
                  </a:extLst>
                </a:gridCol>
                <a:gridCol w="500066">
                  <a:extLst>
                    <a:ext uri="{9D8B030D-6E8A-4147-A177-3AD203B41FA5}">
                      <a16:colId xmlns="" xmlns:a16="http://schemas.microsoft.com/office/drawing/2014/main" val="805937944"/>
                    </a:ext>
                  </a:extLst>
                </a:gridCol>
                <a:gridCol w="571504">
                  <a:extLst>
                    <a:ext uri="{9D8B030D-6E8A-4147-A177-3AD203B41FA5}">
                      <a16:colId xmlns="" xmlns:a16="http://schemas.microsoft.com/office/drawing/2014/main" val="3085463295"/>
                    </a:ext>
                  </a:extLst>
                </a:gridCol>
                <a:gridCol w="928694">
                  <a:extLst>
                    <a:ext uri="{9D8B030D-6E8A-4147-A177-3AD203B41FA5}">
                      <a16:colId xmlns="" xmlns:a16="http://schemas.microsoft.com/office/drawing/2014/main" val="3185086302"/>
                    </a:ext>
                  </a:extLst>
                </a:gridCol>
              </a:tblGrid>
              <a:tr h="479528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5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MICROREDES</a:t>
                      </a:r>
                      <a:endParaRPr lang="es-PE" sz="105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Evaluados</a:t>
                      </a:r>
                    </a:p>
                  </a:txBody>
                  <a:tcPr marL="7144" marR="7144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Anemia</a:t>
                      </a:r>
                    </a:p>
                  </a:txBody>
                  <a:tcPr marL="7144" marR="7144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7144" marR="7144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Resultados</a:t>
                      </a:r>
                    </a:p>
                  </a:txBody>
                  <a:tcPr marL="7144" marR="7144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86038990"/>
                  </a:ext>
                </a:extLst>
              </a:tr>
              <a:tr h="301595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M.R. LA PAMPA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14.9%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Bueno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30747932"/>
                  </a:ext>
                </a:extLst>
              </a:tr>
              <a:tr h="290447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M.R. OCOÑA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29.7%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Bueno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357190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M.R. SAN GREGORIO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es-ES" sz="12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20.4</a:t>
                      </a:r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Bueno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64188887"/>
                  </a:ext>
                </a:extLst>
              </a:tr>
              <a:tr h="267657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M.R. SAN JOSE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7.9%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Bueno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81064781"/>
                  </a:ext>
                </a:extLst>
              </a:tr>
              <a:tr h="301595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M.R.IQUIPI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14.5%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Bueno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7216437"/>
                  </a:ext>
                </a:extLst>
              </a:tr>
              <a:tr h="301595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M.R. ACARI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32.7%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Malo</a:t>
                      </a:r>
                      <a:endParaRPr lang="es-PE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66629975"/>
                  </a:ext>
                </a:extLst>
              </a:tr>
              <a:tr h="301595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M.R. CARAVELI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31.3%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Bueno</a:t>
                      </a:r>
                      <a:endParaRPr lang="es-PE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65302776"/>
                  </a:ext>
                </a:extLst>
              </a:tr>
              <a:tr h="301595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M.R. CHALA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16.3%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Bueno</a:t>
                      </a:r>
                      <a:endParaRPr lang="es-PE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62104611"/>
                  </a:ext>
                </a:extLst>
              </a:tr>
              <a:tr h="301595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HOSPITAL CAMANA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8.7%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Bueno</a:t>
                      </a:r>
                      <a:endParaRPr lang="es-PE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76976683"/>
                  </a:ext>
                </a:extLst>
              </a:tr>
              <a:tr h="312007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RED  SALUD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1068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196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18.4%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Bueno</a:t>
                      </a:r>
                      <a:endParaRPr lang="es-PE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05122033"/>
                  </a:ext>
                </a:extLst>
              </a:tr>
            </a:tbl>
          </a:graphicData>
        </a:graphic>
      </p:graphicFrame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428596" y="6429396"/>
            <a:ext cx="4164923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FUENTE:</a:t>
            </a: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Sistema de Información del Estado Nutricional –  SIEN  2020.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Tabla 2">
            <a:extLst>
              <a:ext uri="{FF2B5EF4-FFF2-40B4-BE49-F238E27FC236}">
                <a16:creationId xmlns="" xmlns:a16="http://schemas.microsoft.com/office/drawing/2014/main" id="{A7019E82-7060-4196-8F00-211821C05E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399636817"/>
              </p:ext>
            </p:extLst>
          </p:nvPr>
        </p:nvGraphicFramePr>
        <p:xfrm>
          <a:off x="4857752" y="2553144"/>
          <a:ext cx="3786213" cy="3733374"/>
        </p:xfrm>
        <a:graphic>
          <a:graphicData uri="http://schemas.openxmlformats.org/drawingml/2006/table">
            <a:tbl>
              <a:tblPr/>
              <a:tblGrid>
                <a:gridCol w="1149167">
                  <a:extLst>
                    <a:ext uri="{9D8B030D-6E8A-4147-A177-3AD203B41FA5}">
                      <a16:colId xmlns="" xmlns:a16="http://schemas.microsoft.com/office/drawing/2014/main" val="2232600547"/>
                    </a:ext>
                  </a:extLst>
                </a:gridCol>
                <a:gridCol w="636782">
                  <a:extLst>
                    <a:ext uri="{9D8B030D-6E8A-4147-A177-3AD203B41FA5}">
                      <a16:colId xmlns="" xmlns:a16="http://schemas.microsoft.com/office/drawing/2014/main" val="2086103786"/>
                    </a:ext>
                  </a:extLst>
                </a:gridCol>
                <a:gridCol w="500066">
                  <a:extLst>
                    <a:ext uri="{9D8B030D-6E8A-4147-A177-3AD203B41FA5}">
                      <a16:colId xmlns="" xmlns:a16="http://schemas.microsoft.com/office/drawing/2014/main" val="805937944"/>
                    </a:ext>
                  </a:extLst>
                </a:gridCol>
                <a:gridCol w="571504">
                  <a:extLst>
                    <a:ext uri="{9D8B030D-6E8A-4147-A177-3AD203B41FA5}">
                      <a16:colId xmlns="" xmlns:a16="http://schemas.microsoft.com/office/drawing/2014/main" val="3085463295"/>
                    </a:ext>
                  </a:extLst>
                </a:gridCol>
                <a:gridCol w="928694">
                  <a:extLst>
                    <a:ext uri="{9D8B030D-6E8A-4147-A177-3AD203B41FA5}">
                      <a16:colId xmlns="" xmlns:a16="http://schemas.microsoft.com/office/drawing/2014/main" val="3185086302"/>
                    </a:ext>
                  </a:extLst>
                </a:gridCol>
              </a:tblGrid>
              <a:tr h="508732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5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MICROREDES</a:t>
                      </a:r>
                      <a:endParaRPr lang="es-PE" sz="105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Evaluados</a:t>
                      </a:r>
                    </a:p>
                  </a:txBody>
                  <a:tcPr marL="7144" marR="7144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Anemia</a:t>
                      </a:r>
                    </a:p>
                  </a:txBody>
                  <a:tcPr marL="7144" marR="7144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7144" marR="7144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Resultados</a:t>
                      </a:r>
                    </a:p>
                  </a:txBody>
                  <a:tcPr marL="7144" marR="7144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86038990"/>
                  </a:ext>
                </a:extLst>
              </a:tr>
              <a:tr h="319962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M.R. LA PAMPA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41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19.5%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Bueno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30747932"/>
                  </a:ext>
                </a:extLst>
              </a:tr>
              <a:tr h="308135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M.R. OCOÑA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33.3%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Bueno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398140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M.R. SAN GREGORIO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40%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Bueno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64188887"/>
                  </a:ext>
                </a:extLst>
              </a:tr>
              <a:tr h="283958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M.R. SAN JOSE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47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10.6%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Bueno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81064781"/>
                  </a:ext>
                </a:extLst>
              </a:tr>
              <a:tr h="319962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M.R.IQUIPI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21.0%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Bueno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7216437"/>
                  </a:ext>
                </a:extLst>
              </a:tr>
              <a:tr h="319962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M.R. ACARI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20.0%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Bueno</a:t>
                      </a:r>
                      <a:endParaRPr lang="es-PE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66629975"/>
                  </a:ext>
                </a:extLst>
              </a:tr>
              <a:tr h="319962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M.R. CARAVELI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48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39.5%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Bueno</a:t>
                      </a:r>
                      <a:endParaRPr lang="es-PE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65302776"/>
                  </a:ext>
                </a:extLst>
              </a:tr>
              <a:tr h="319962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M.R. CHALA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57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21.0%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Bueno</a:t>
                      </a:r>
                      <a:endParaRPr lang="es-PE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62104611"/>
                  </a:ext>
                </a:extLst>
              </a:tr>
              <a:tr h="398140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HOSPITAL CAMANA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12.5%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Bueno</a:t>
                      </a:r>
                      <a:endParaRPr lang="es-PE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76976683"/>
                  </a:ext>
                </a:extLst>
              </a:tr>
              <a:tr h="236459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RED  SALUD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291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69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23.7%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Bueno</a:t>
                      </a:r>
                      <a:endParaRPr lang="es-PE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051220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9170923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echa abajo 3"/>
          <p:cNvSpPr/>
          <p:nvPr/>
        </p:nvSpPr>
        <p:spPr>
          <a:xfrm>
            <a:off x="8072462" y="2000240"/>
            <a:ext cx="228504" cy="9779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4" name="CuadroTexto 13"/>
          <p:cNvSpPr txBox="1"/>
          <p:nvPr/>
        </p:nvSpPr>
        <p:spPr>
          <a:xfrm>
            <a:off x="8215338" y="2342879"/>
            <a:ext cx="7829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3.9%</a:t>
            </a:r>
            <a:endParaRPr lang="es-PE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="" xmlns:a16="http://schemas.microsoft.com/office/drawing/2014/main" id="{1DC03940-5451-4A4F-93A0-025EDFD55A2A}"/>
              </a:ext>
            </a:extLst>
          </p:cNvPr>
          <p:cNvSpPr/>
          <p:nvPr/>
        </p:nvSpPr>
        <p:spPr>
          <a:xfrm>
            <a:off x="1928794" y="285728"/>
            <a:ext cx="588113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Anemia en Niños de 6 a 35 meses</a:t>
            </a:r>
          </a:p>
          <a:p>
            <a:pPr algn="ctr"/>
            <a:r>
              <a:rPr lang="es-ES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 SEMESTRE 2020</a:t>
            </a:r>
            <a:endParaRPr lang="es-ES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16" name="Tabla 15">
            <a:extLst>
              <a:ext uri="{FF2B5EF4-FFF2-40B4-BE49-F238E27FC236}">
                <a16:creationId xmlns="" xmlns:a16="http://schemas.microsoft.com/office/drawing/2014/main" id="{A6EF7CA0-F624-4591-A898-34205CF168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942204659"/>
              </p:ext>
            </p:extLst>
          </p:nvPr>
        </p:nvGraphicFramePr>
        <p:xfrm>
          <a:off x="500034" y="2000240"/>
          <a:ext cx="7500990" cy="1045690"/>
        </p:xfrm>
        <a:graphic>
          <a:graphicData uri="http://schemas.openxmlformats.org/drawingml/2006/table">
            <a:tbl>
              <a:tblPr>
                <a:tableStyleId>{69012ECD-51FC-41F1-AA8D-1B2483CD663E}</a:tableStyleId>
              </a:tblPr>
              <a:tblGrid>
                <a:gridCol w="1300920">
                  <a:extLst>
                    <a:ext uri="{9D8B030D-6E8A-4147-A177-3AD203B41FA5}">
                      <a16:colId xmlns="" xmlns:a16="http://schemas.microsoft.com/office/drawing/2014/main" val="1910952843"/>
                    </a:ext>
                  </a:extLst>
                </a:gridCol>
                <a:gridCol w="1178040">
                  <a:extLst>
                    <a:ext uri="{9D8B030D-6E8A-4147-A177-3AD203B41FA5}">
                      <a16:colId xmlns="" xmlns:a16="http://schemas.microsoft.com/office/drawing/2014/main" val="2257184900"/>
                    </a:ext>
                  </a:extLst>
                </a:gridCol>
                <a:gridCol w="1219531">
                  <a:extLst>
                    <a:ext uri="{9D8B030D-6E8A-4147-A177-3AD203B41FA5}">
                      <a16:colId xmlns="" xmlns:a16="http://schemas.microsoft.com/office/drawing/2014/main" val="3719902025"/>
                    </a:ext>
                  </a:extLst>
                </a:gridCol>
                <a:gridCol w="1363437">
                  <a:extLst>
                    <a:ext uri="{9D8B030D-6E8A-4147-A177-3AD203B41FA5}">
                      <a16:colId xmlns="" xmlns:a16="http://schemas.microsoft.com/office/drawing/2014/main" val="3827598839"/>
                    </a:ext>
                  </a:extLst>
                </a:gridCol>
                <a:gridCol w="1219531">
                  <a:extLst>
                    <a:ext uri="{9D8B030D-6E8A-4147-A177-3AD203B41FA5}">
                      <a16:colId xmlns="" xmlns:a16="http://schemas.microsoft.com/office/drawing/2014/main" val="4240231000"/>
                    </a:ext>
                  </a:extLst>
                </a:gridCol>
                <a:gridCol w="1219531">
                  <a:extLst>
                    <a:ext uri="{9D8B030D-6E8A-4147-A177-3AD203B41FA5}">
                      <a16:colId xmlns="" xmlns:a16="http://schemas.microsoft.com/office/drawing/2014/main" val="1207181991"/>
                    </a:ext>
                  </a:extLst>
                </a:gridCol>
              </a:tblGrid>
              <a:tr h="522845"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1" u="none" strike="noStrike" noProof="0" dirty="0">
                          <a:effectLst/>
                        </a:rPr>
                        <a:t>Evaluados</a:t>
                      </a:r>
                      <a:endParaRPr lang="es-PE" sz="1400" b="1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Anemia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%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1" u="none" strike="noStrike" noProof="0" dirty="0">
                          <a:effectLst/>
                        </a:rPr>
                        <a:t>Evaluados</a:t>
                      </a:r>
                      <a:endParaRPr lang="es-PE" sz="1400" b="1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Anemia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%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14766393"/>
                  </a:ext>
                </a:extLst>
              </a:tr>
              <a:tr h="5228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22.3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8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1068</a:t>
                      </a:r>
                      <a:endParaRPr lang="es-PE" sz="1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8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196</a:t>
                      </a:r>
                      <a:endParaRPr lang="es-PE" sz="1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8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18.4</a:t>
                      </a:r>
                      <a:endParaRPr lang="es-PE" sz="1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82343287"/>
                  </a:ext>
                </a:extLst>
              </a:tr>
            </a:tbl>
          </a:graphicData>
        </a:graphic>
      </p:graphicFrame>
      <p:sp>
        <p:nvSpPr>
          <p:cNvPr id="17" name="Rectángulo 16">
            <a:extLst>
              <a:ext uri="{FF2B5EF4-FFF2-40B4-BE49-F238E27FC236}">
                <a16:creationId xmlns="" xmlns:a16="http://schemas.microsoft.com/office/drawing/2014/main" id="{527A3867-8E78-43BE-B360-5B23A0755D2A}"/>
              </a:ext>
            </a:extLst>
          </p:cNvPr>
          <p:cNvSpPr/>
          <p:nvPr/>
        </p:nvSpPr>
        <p:spPr>
          <a:xfrm>
            <a:off x="4572000" y="5929330"/>
            <a:ext cx="435771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PE" sz="1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Puntos de Corte para Impacto de Salud Pública – OMS</a:t>
            </a:r>
          </a:p>
          <a:p>
            <a:pPr algn="ctr"/>
            <a:r>
              <a:rPr lang="es-PE" sz="1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Anemia</a:t>
            </a:r>
          </a:p>
        </p:txBody>
      </p:sp>
      <p:graphicFrame>
        <p:nvGraphicFramePr>
          <p:cNvPr id="19" name="Tabla 18">
            <a:extLst>
              <a:ext uri="{FF2B5EF4-FFF2-40B4-BE49-F238E27FC236}">
                <a16:creationId xmlns="" xmlns:a16="http://schemas.microsoft.com/office/drawing/2014/main" id="{B06A4EE9-DE53-4FE7-A2AA-5669D83B43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704546975"/>
              </p:ext>
            </p:extLst>
          </p:nvPr>
        </p:nvGraphicFramePr>
        <p:xfrm>
          <a:off x="571472" y="3429000"/>
          <a:ext cx="2883098" cy="2214578"/>
        </p:xfrm>
        <a:graphic>
          <a:graphicData uri="http://schemas.openxmlformats.org/drawingml/2006/table">
            <a:tbl>
              <a:tblPr/>
              <a:tblGrid>
                <a:gridCol w="2883098">
                  <a:extLst>
                    <a:ext uri="{9D8B030D-6E8A-4147-A177-3AD203B41FA5}">
                      <a16:colId xmlns="" xmlns:a16="http://schemas.microsoft.com/office/drawing/2014/main" val="2617483946"/>
                    </a:ext>
                  </a:extLst>
                </a:gridCol>
              </a:tblGrid>
              <a:tr h="373272">
                <a:tc>
                  <a:txBody>
                    <a:bodyPr/>
                    <a:lstStyle/>
                    <a:p>
                      <a:pPr algn="l" fontAlgn="b"/>
                      <a:r>
                        <a:rPr lang="es-PE" sz="1800" b="1" i="0" u="none" strike="noStrike" dirty="0">
                          <a:effectLst/>
                          <a:latin typeface="Calibri" panose="020F0502020204030204" pitchFamily="34" charset="0"/>
                        </a:rPr>
                        <a:t>Muy Alta Prevalencia ≥ 40%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01230446"/>
                  </a:ext>
                </a:extLst>
              </a:tr>
              <a:tr h="734017">
                <a:tc>
                  <a:txBody>
                    <a:bodyPr/>
                    <a:lstStyle/>
                    <a:p>
                      <a:pPr algn="l" fontAlgn="b"/>
                      <a:r>
                        <a:rPr lang="es-PE" sz="1800" b="1" i="0" u="none" strike="noStrike" dirty="0">
                          <a:effectLst/>
                          <a:latin typeface="Calibri" panose="020F0502020204030204" pitchFamily="34" charset="0"/>
                        </a:rPr>
                        <a:t>Alta Prevalencia entre 20 - 39.9%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14327477"/>
                  </a:ext>
                </a:extLst>
              </a:tr>
              <a:tr h="734017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effectLst/>
                          <a:latin typeface="Calibri" panose="020F0502020204030204" pitchFamily="34" charset="0"/>
                        </a:rPr>
                        <a:t>Mediana Prevalencia entre 5 - 19.9 %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20684860"/>
                  </a:ext>
                </a:extLst>
              </a:tr>
              <a:tr h="373272">
                <a:tc>
                  <a:txBody>
                    <a:bodyPr/>
                    <a:lstStyle/>
                    <a:p>
                      <a:pPr algn="l" fontAlgn="b"/>
                      <a:r>
                        <a:rPr lang="es-PE" sz="1800" b="1" i="0" u="none" strike="noStrike" dirty="0">
                          <a:effectLst/>
                          <a:latin typeface="Calibri" panose="020F0502020204030204" pitchFamily="34" charset="0"/>
                        </a:rPr>
                        <a:t>Baja Prevalencia ≤ 4.9%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38049459"/>
                  </a:ext>
                </a:extLst>
              </a:tr>
            </a:tbl>
          </a:graphicData>
        </a:graphic>
      </p:graphicFrame>
      <p:sp>
        <p:nvSpPr>
          <p:cNvPr id="20" name="Rectángulo 19">
            <a:extLst>
              <a:ext uri="{FF2B5EF4-FFF2-40B4-BE49-F238E27FC236}">
                <a16:creationId xmlns="" xmlns:a16="http://schemas.microsoft.com/office/drawing/2014/main" id="{D2292F8A-4D32-48A9-86A5-8FD7035ADDED}"/>
              </a:ext>
            </a:extLst>
          </p:cNvPr>
          <p:cNvSpPr/>
          <p:nvPr/>
        </p:nvSpPr>
        <p:spPr>
          <a:xfrm>
            <a:off x="5857884" y="1142984"/>
            <a:ext cx="112082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2020</a:t>
            </a:r>
          </a:p>
        </p:txBody>
      </p:sp>
      <p:sp>
        <p:nvSpPr>
          <p:cNvPr id="21" name="Rectángulo 20">
            <a:extLst>
              <a:ext uri="{FF2B5EF4-FFF2-40B4-BE49-F238E27FC236}">
                <a16:creationId xmlns="" xmlns:a16="http://schemas.microsoft.com/office/drawing/2014/main" id="{D805DDDC-F0A3-4E36-90B6-7014312BA308}"/>
              </a:ext>
            </a:extLst>
          </p:cNvPr>
          <p:cNvSpPr/>
          <p:nvPr/>
        </p:nvSpPr>
        <p:spPr>
          <a:xfrm>
            <a:off x="1785918" y="1142984"/>
            <a:ext cx="112082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2019</a:t>
            </a:r>
          </a:p>
        </p:txBody>
      </p:sp>
      <p:sp>
        <p:nvSpPr>
          <p:cNvPr id="22" name="21 Rectángulo"/>
          <p:cNvSpPr/>
          <p:nvPr/>
        </p:nvSpPr>
        <p:spPr>
          <a:xfrm>
            <a:off x="214282" y="6215082"/>
            <a:ext cx="792961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es-E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FUENTE:</a:t>
            </a: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Sistema de Información del Estado Nutricional –  SIEN  2019- 2020.</a:t>
            </a:r>
            <a:endParaRPr kumimoji="0" lang="es-E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omportamientos habituales de los niños de 2 año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86182" y="3357562"/>
            <a:ext cx="4572032" cy="233963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7624823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/>
          <p:cNvSpPr/>
          <p:nvPr/>
        </p:nvSpPr>
        <p:spPr>
          <a:xfrm>
            <a:off x="2500298" y="1142984"/>
            <a:ext cx="109517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2019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="" xmlns:a16="http://schemas.microsoft.com/office/drawing/2014/main" id="{1DC03940-5451-4A4F-93A0-025EDFD55A2A}"/>
              </a:ext>
            </a:extLst>
          </p:cNvPr>
          <p:cNvSpPr/>
          <p:nvPr/>
        </p:nvSpPr>
        <p:spPr>
          <a:xfrm>
            <a:off x="1428729" y="109538"/>
            <a:ext cx="572261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Anemia en Niños de 6 y 11 meses</a:t>
            </a:r>
          </a:p>
          <a:p>
            <a:pPr algn="ctr"/>
            <a:r>
              <a:rPr lang="es-ES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 SEMESTRE 2020</a:t>
            </a:r>
            <a:endParaRPr lang="es-ES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graphicFrame>
        <p:nvGraphicFramePr>
          <p:cNvPr id="5" name="Tabla 4">
            <a:extLst>
              <a:ext uri="{FF2B5EF4-FFF2-40B4-BE49-F238E27FC236}">
                <a16:creationId xmlns="" xmlns:a16="http://schemas.microsoft.com/office/drawing/2014/main" id="{6AA9761D-97C0-43F1-A36D-DBDDB87805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369296288"/>
              </p:ext>
            </p:extLst>
          </p:nvPr>
        </p:nvGraphicFramePr>
        <p:xfrm>
          <a:off x="1857356" y="1714488"/>
          <a:ext cx="5867180" cy="1122992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085462">
                  <a:extLst>
                    <a:ext uri="{9D8B030D-6E8A-4147-A177-3AD203B41FA5}">
                      <a16:colId xmlns="" xmlns:a16="http://schemas.microsoft.com/office/drawing/2014/main" val="65725201"/>
                    </a:ext>
                  </a:extLst>
                </a:gridCol>
                <a:gridCol w="924064">
                  <a:extLst>
                    <a:ext uri="{9D8B030D-6E8A-4147-A177-3AD203B41FA5}">
                      <a16:colId xmlns="" xmlns:a16="http://schemas.microsoft.com/office/drawing/2014/main" val="4205105078"/>
                    </a:ext>
                  </a:extLst>
                </a:gridCol>
                <a:gridCol w="924064">
                  <a:extLst>
                    <a:ext uri="{9D8B030D-6E8A-4147-A177-3AD203B41FA5}">
                      <a16:colId xmlns="" xmlns:a16="http://schemas.microsoft.com/office/drawing/2014/main" val="547704147"/>
                    </a:ext>
                  </a:extLst>
                </a:gridCol>
                <a:gridCol w="1085462">
                  <a:extLst>
                    <a:ext uri="{9D8B030D-6E8A-4147-A177-3AD203B41FA5}">
                      <a16:colId xmlns="" xmlns:a16="http://schemas.microsoft.com/office/drawing/2014/main" val="2458685147"/>
                    </a:ext>
                  </a:extLst>
                </a:gridCol>
                <a:gridCol w="924064">
                  <a:extLst>
                    <a:ext uri="{9D8B030D-6E8A-4147-A177-3AD203B41FA5}">
                      <a16:colId xmlns="" xmlns:a16="http://schemas.microsoft.com/office/drawing/2014/main" val="2431561589"/>
                    </a:ext>
                  </a:extLst>
                </a:gridCol>
                <a:gridCol w="924064">
                  <a:extLst>
                    <a:ext uri="{9D8B030D-6E8A-4147-A177-3AD203B41FA5}">
                      <a16:colId xmlns="" xmlns:a16="http://schemas.microsoft.com/office/drawing/2014/main" val="4230143222"/>
                    </a:ext>
                  </a:extLst>
                </a:gridCol>
              </a:tblGrid>
              <a:tr h="538167">
                <a:tc>
                  <a:txBody>
                    <a:bodyPr/>
                    <a:lstStyle/>
                    <a:p>
                      <a:pPr algn="ctr" fontAlgn="b"/>
                      <a:r>
                        <a:rPr lang="es-PE" sz="1600" b="1" u="none" strike="noStrike" dirty="0">
                          <a:effectLst/>
                        </a:rPr>
                        <a:t>Evaluados</a:t>
                      </a:r>
                      <a:endParaRPr lang="es-PE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600" b="1" u="none" strike="noStrike" dirty="0">
                          <a:effectLst/>
                        </a:rPr>
                        <a:t>Anemia</a:t>
                      </a:r>
                      <a:endParaRPr lang="es-PE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600" b="1" u="none" strike="noStrike" dirty="0">
                          <a:effectLst/>
                        </a:rPr>
                        <a:t>%</a:t>
                      </a:r>
                      <a:endParaRPr lang="es-PE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600" b="1" u="none" strike="noStrike" dirty="0">
                          <a:effectLst/>
                        </a:rPr>
                        <a:t>Evaluados</a:t>
                      </a:r>
                      <a:endParaRPr lang="es-PE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600" b="1" u="none" strike="noStrike" dirty="0">
                          <a:effectLst/>
                        </a:rPr>
                        <a:t>Anemia</a:t>
                      </a:r>
                      <a:endParaRPr lang="es-PE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600" b="1" u="none" strike="noStrike" dirty="0">
                          <a:effectLst/>
                        </a:rPr>
                        <a:t>%</a:t>
                      </a:r>
                      <a:endParaRPr lang="es-PE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ctr"/>
                </a:tc>
                <a:extLst>
                  <a:ext uri="{0D108BD9-81ED-4DB2-BD59-A6C34878D82A}">
                    <a16:rowId xmlns="" xmlns:a16="http://schemas.microsoft.com/office/drawing/2014/main" val="3286812912"/>
                  </a:ext>
                </a:extLst>
              </a:tr>
              <a:tr h="584825">
                <a:tc>
                  <a:txBody>
                    <a:bodyPr/>
                    <a:lstStyle/>
                    <a:p>
                      <a:pPr algn="ctr" fontAlgn="b"/>
                      <a:r>
                        <a:rPr lang="es-PE" sz="18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179</a:t>
                      </a:r>
                      <a:endParaRPr lang="es-PE" sz="1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8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41</a:t>
                      </a:r>
                      <a:endParaRPr lang="es-PE" sz="1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8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22.9%</a:t>
                      </a:r>
                      <a:endParaRPr lang="es-PE" sz="1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8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291</a:t>
                      </a:r>
                      <a:endParaRPr lang="es-PE" sz="1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8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69</a:t>
                      </a:r>
                      <a:endParaRPr lang="es-PE" sz="1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8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23.7%</a:t>
                      </a:r>
                      <a:endParaRPr lang="es-PE" sz="1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9525" marB="0" anchor="ctr"/>
                </a:tc>
                <a:extLst>
                  <a:ext uri="{0D108BD9-81ED-4DB2-BD59-A6C34878D82A}">
                    <a16:rowId xmlns="" xmlns:a16="http://schemas.microsoft.com/office/drawing/2014/main" val="2549076659"/>
                  </a:ext>
                </a:extLst>
              </a:tr>
            </a:tbl>
          </a:graphicData>
        </a:graphic>
      </p:graphicFrame>
      <p:graphicFrame>
        <p:nvGraphicFramePr>
          <p:cNvPr id="9" name="Tabla 8">
            <a:extLst>
              <a:ext uri="{FF2B5EF4-FFF2-40B4-BE49-F238E27FC236}">
                <a16:creationId xmlns="" xmlns:a16="http://schemas.microsoft.com/office/drawing/2014/main" id="{8E872BD6-1D4D-446B-919F-1F24B6E02F2E}"/>
              </a:ext>
            </a:extLst>
          </p:cNvPr>
          <p:cNvGraphicFramePr>
            <a:graphicFrameLocks noGrp="1"/>
          </p:cNvGraphicFramePr>
          <p:nvPr/>
        </p:nvGraphicFramePr>
        <p:xfrm>
          <a:off x="514350" y="3214686"/>
          <a:ext cx="2883098" cy="2617299"/>
        </p:xfrm>
        <a:graphic>
          <a:graphicData uri="http://schemas.openxmlformats.org/drawingml/2006/table">
            <a:tbl>
              <a:tblPr/>
              <a:tblGrid>
                <a:gridCol w="2883098">
                  <a:extLst>
                    <a:ext uri="{9D8B030D-6E8A-4147-A177-3AD203B41FA5}">
                      <a16:colId xmlns="" xmlns:a16="http://schemas.microsoft.com/office/drawing/2014/main" val="2617483946"/>
                    </a:ext>
                  </a:extLst>
                </a:gridCol>
              </a:tblGrid>
              <a:tr h="441150">
                <a:tc>
                  <a:txBody>
                    <a:bodyPr/>
                    <a:lstStyle/>
                    <a:p>
                      <a:pPr algn="l" fontAlgn="b"/>
                      <a:r>
                        <a:rPr lang="es-PE" sz="1800" b="1" i="0" u="none" strike="noStrike" dirty="0">
                          <a:effectLst/>
                          <a:latin typeface="Calibri" panose="020F0502020204030204" pitchFamily="34" charset="0"/>
                        </a:rPr>
                        <a:t>Muy Alta Prevalencia ≥ 40%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01230446"/>
                  </a:ext>
                </a:extLst>
              </a:tr>
              <a:tr h="867499">
                <a:tc>
                  <a:txBody>
                    <a:bodyPr/>
                    <a:lstStyle/>
                    <a:p>
                      <a:pPr algn="l" fontAlgn="b"/>
                      <a:r>
                        <a:rPr lang="es-PE" sz="1800" b="1" i="0" u="none" strike="noStrike" dirty="0">
                          <a:effectLst/>
                          <a:latin typeface="Calibri" panose="020F0502020204030204" pitchFamily="34" charset="0"/>
                        </a:rPr>
                        <a:t>Alta Prevalencia entre 20 - 39.9%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14327477"/>
                  </a:ext>
                </a:extLst>
              </a:tr>
              <a:tr h="867499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effectLst/>
                          <a:latin typeface="Calibri" panose="020F0502020204030204" pitchFamily="34" charset="0"/>
                        </a:rPr>
                        <a:t>Mediana Prevalencia entre 5 - 19.9 %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20684860"/>
                  </a:ext>
                </a:extLst>
              </a:tr>
              <a:tr h="441151">
                <a:tc>
                  <a:txBody>
                    <a:bodyPr/>
                    <a:lstStyle/>
                    <a:p>
                      <a:pPr algn="l" fontAlgn="b"/>
                      <a:r>
                        <a:rPr lang="es-PE" sz="1800" b="1" i="0" u="none" strike="noStrike" dirty="0">
                          <a:effectLst/>
                          <a:latin typeface="Calibri" panose="020F0502020204030204" pitchFamily="34" charset="0"/>
                        </a:rPr>
                        <a:t>Baja Prevalencia ≤ 4.9%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38049459"/>
                  </a:ext>
                </a:extLst>
              </a:tr>
            </a:tbl>
          </a:graphicData>
        </a:graphic>
      </p:graphicFrame>
      <p:sp>
        <p:nvSpPr>
          <p:cNvPr id="17" name="Rectángulo 16">
            <a:extLst>
              <a:ext uri="{FF2B5EF4-FFF2-40B4-BE49-F238E27FC236}">
                <a16:creationId xmlns="" xmlns:a16="http://schemas.microsoft.com/office/drawing/2014/main" id="{4E842CD5-8B23-4FD3-9AE2-DAF0202104F3}"/>
              </a:ext>
            </a:extLst>
          </p:cNvPr>
          <p:cNvSpPr/>
          <p:nvPr/>
        </p:nvSpPr>
        <p:spPr>
          <a:xfrm>
            <a:off x="5500694" y="1142984"/>
            <a:ext cx="109517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2020</a:t>
            </a:r>
            <a:endParaRPr lang="es-ES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9" name="Rectangle 1"/>
          <p:cNvSpPr>
            <a:spLocks noChangeArrowheads="1"/>
          </p:cNvSpPr>
          <p:nvPr/>
        </p:nvSpPr>
        <p:spPr bwMode="auto">
          <a:xfrm>
            <a:off x="500034" y="6143644"/>
            <a:ext cx="4485523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FUENTE:</a:t>
            </a: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Sistema de Información del Estado Nutricional –  SIEN  2019- 2020.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2" descr="Cuándo se le puede dar frutas y verduras a un bebé? | Padres e Hijo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48" y="3214686"/>
            <a:ext cx="4068910" cy="279558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993573731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214290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es-E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Anemia en Niños de 6 a 35 meses</a:t>
            </a:r>
            <a:br>
              <a:rPr lang="es-E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s-E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 SEMESTRE 2020</a:t>
            </a:r>
            <a:endParaRPr lang="es-ES" sz="2800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428596" y="2071681"/>
          <a:ext cx="7858176" cy="3852779"/>
        </p:xfrm>
        <a:graphic>
          <a:graphicData uri="http://schemas.openxmlformats.org/drawingml/2006/table">
            <a:tbl>
              <a:tblPr/>
              <a:tblGrid>
                <a:gridCol w="1143004"/>
                <a:gridCol w="593812"/>
                <a:gridCol w="765170"/>
                <a:gridCol w="765170"/>
                <a:gridCol w="765170"/>
                <a:gridCol w="765170"/>
                <a:gridCol w="765170"/>
                <a:gridCol w="765170"/>
                <a:gridCol w="765170"/>
                <a:gridCol w="765170"/>
              </a:tblGrid>
              <a:tr h="319458">
                <a:tc>
                  <a:txBody>
                    <a:bodyPr/>
                    <a:lstStyle/>
                    <a:p>
                      <a:pPr algn="l" fontAlgn="b"/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ANEMIA</a:t>
                      </a:r>
                    </a:p>
                  </a:txBody>
                  <a:tcPr marL="8420" marR="8420" marT="84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88590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Nro</a:t>
                      </a:r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de 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ANEMIA LEVE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ANEMIA MODERADA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ANEMIA SEVERA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TOTAL ANEMIAS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49515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ESTABLECIMIENTO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Evaluado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Nº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</a:p>
                  </a:txBody>
                  <a:tcPr marL="8420" marR="8420" marT="842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Nº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</a:p>
                  </a:txBody>
                  <a:tcPr marL="8420" marR="8420" marT="842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Nº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</a:p>
                  </a:txBody>
                  <a:tcPr marL="8420" marR="8420" marT="842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Nº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</a:p>
                  </a:txBody>
                  <a:tcPr marL="8420" marR="8420" marT="842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478546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M.R. LA PAMPA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148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19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12.8%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2.0%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22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14.9%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303484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M.R. OCOÑA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37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24.3%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5.4%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29.7%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478546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M.R. SAN GREGORIO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108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16.7%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3.7%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22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20.4%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303484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M.R. SAN JOSE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152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6.6%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1.3%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7.9%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303484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P.S SECOCHA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25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24.0%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8.0%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32.0%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484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P.S  URASQUI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23.8%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9.5%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33.3%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8546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HOSPITAL CAMANA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46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8.7%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8.7%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  <p:sp>
        <p:nvSpPr>
          <p:cNvPr id="6" name="5 Rectángulo"/>
          <p:cNvSpPr/>
          <p:nvPr/>
        </p:nvSpPr>
        <p:spPr>
          <a:xfrm>
            <a:off x="357158" y="6072206"/>
            <a:ext cx="792961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es-E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FUENTE:</a:t>
            </a: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Sistema de Información del Estado Nutricional –  SIEN  2020.</a:t>
            </a:r>
            <a:endParaRPr kumimoji="0" lang="es-E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71604" y="1428736"/>
            <a:ext cx="2286016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s-E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CAMANA</a:t>
            </a:r>
            <a:endParaRPr lang="es-ES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Picture 2" descr="Resultado de imagen para gif animado de la anemia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142852"/>
            <a:ext cx="1777794" cy="199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214290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es-E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Anemia en Niños de 6 a 35 meses</a:t>
            </a:r>
            <a:br>
              <a:rPr lang="es-E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es-E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 SEMESTRE 2020</a:t>
            </a:r>
            <a:endParaRPr lang="es-ES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785789" y="2428868"/>
          <a:ext cx="7358108" cy="3143272"/>
        </p:xfrm>
        <a:graphic>
          <a:graphicData uri="http://schemas.openxmlformats.org/drawingml/2006/table">
            <a:tbl>
              <a:tblPr/>
              <a:tblGrid>
                <a:gridCol w="1070268"/>
                <a:gridCol w="556024"/>
                <a:gridCol w="716477"/>
                <a:gridCol w="716477"/>
                <a:gridCol w="716477"/>
                <a:gridCol w="716477"/>
                <a:gridCol w="716477"/>
                <a:gridCol w="716477"/>
                <a:gridCol w="716477"/>
                <a:gridCol w="716477"/>
              </a:tblGrid>
              <a:tr h="396021">
                <a:tc>
                  <a:txBody>
                    <a:bodyPr/>
                    <a:lstStyle/>
                    <a:p>
                      <a:pPr algn="l" fontAlgn="b"/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ANEMIA</a:t>
                      </a:r>
                    </a:p>
                  </a:txBody>
                  <a:tcPr marL="8420" marR="8420" marT="84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481721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Nro</a:t>
                      </a:r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de 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ANEMIA LEVE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ANEMIA MODERADA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ANEMIA SEVERA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TOTAL ANEMIAS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61382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ESTABLECIMIENTO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Evaluado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Nº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</a:p>
                  </a:txBody>
                  <a:tcPr marL="8420" marR="8420" marT="842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Nº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</a:p>
                  </a:txBody>
                  <a:tcPr marL="8420" marR="8420" marT="842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Nº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</a:p>
                  </a:txBody>
                  <a:tcPr marL="8420" marR="8420" marT="842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Nº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</a:p>
                  </a:txBody>
                  <a:tcPr marL="8420" marR="8420" marT="842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593237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M.R. ACARI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12.2%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20.4%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32.7%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465227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M.R. CARAVELI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22.9%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8.4%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31.3%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593237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M.R. CHALA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12.3%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16.3%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  <p:sp>
        <p:nvSpPr>
          <p:cNvPr id="6" name="5 Rectángulo"/>
          <p:cNvSpPr/>
          <p:nvPr/>
        </p:nvSpPr>
        <p:spPr>
          <a:xfrm>
            <a:off x="357158" y="6072206"/>
            <a:ext cx="792961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es-E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FUENTE:</a:t>
            </a: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Sistema de Información del Estado Nutricional –  SIEN  2020.</a:t>
            </a:r>
            <a:endParaRPr kumimoji="0" lang="es-E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714480" y="1571612"/>
            <a:ext cx="22860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CARAVELI</a:t>
            </a:r>
            <a:endParaRPr lang="es-E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8" name="Picture 2" descr="Resultado de imagen para gif animado de la anemia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142852"/>
            <a:ext cx="1777794" cy="199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214290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es-ES" sz="2800" b="1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Anemia en Niños de 6 a 35 meses</a:t>
            </a:r>
            <a:br>
              <a:rPr lang="es-ES" sz="2800" b="1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s-ES" sz="2800" b="1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 SEMESTRE 2020</a:t>
            </a:r>
            <a:endParaRPr lang="es-ES" sz="2800" dirty="0">
              <a:solidFill>
                <a:srgbClr val="00B050"/>
              </a:solidFill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857224" y="2571744"/>
          <a:ext cx="7358108" cy="2550035"/>
        </p:xfrm>
        <a:graphic>
          <a:graphicData uri="http://schemas.openxmlformats.org/drawingml/2006/table">
            <a:tbl>
              <a:tblPr/>
              <a:tblGrid>
                <a:gridCol w="1070268"/>
                <a:gridCol w="556024"/>
                <a:gridCol w="716477"/>
                <a:gridCol w="716477"/>
                <a:gridCol w="716477"/>
                <a:gridCol w="716477"/>
                <a:gridCol w="716477"/>
                <a:gridCol w="716477"/>
                <a:gridCol w="716477"/>
                <a:gridCol w="716477"/>
              </a:tblGrid>
              <a:tr h="396021">
                <a:tc>
                  <a:txBody>
                    <a:bodyPr/>
                    <a:lstStyle/>
                    <a:p>
                      <a:pPr algn="l" fontAlgn="b"/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ANEMIA</a:t>
                      </a:r>
                    </a:p>
                  </a:txBody>
                  <a:tcPr marL="8420" marR="8420" marT="84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481721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Nro</a:t>
                      </a:r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de 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ANEMIA LEVE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ANEMIA MODERADA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ANEMIA SEVERA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TOTAL ANEMIAS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61382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ESTABLECIMIENTO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Evaluado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Nº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</a:p>
                  </a:txBody>
                  <a:tcPr marL="8420" marR="8420" marT="842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Nº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</a:p>
                  </a:txBody>
                  <a:tcPr marL="8420" marR="8420" marT="842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Nº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</a:p>
                  </a:txBody>
                  <a:tcPr marL="8420" marR="8420" marT="842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Nº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</a:p>
                  </a:txBody>
                  <a:tcPr marL="8420" marR="8420" marT="842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593237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IQUIPI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465227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PIUCA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  <p:sp>
        <p:nvSpPr>
          <p:cNvPr id="6" name="5 Rectángulo"/>
          <p:cNvSpPr/>
          <p:nvPr/>
        </p:nvSpPr>
        <p:spPr>
          <a:xfrm>
            <a:off x="357158" y="6072206"/>
            <a:ext cx="792961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es-E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FUENTE:</a:t>
            </a: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Sistema de Información del Estado Nutricional –  SIEN  2020.</a:t>
            </a:r>
            <a:endParaRPr kumimoji="0" lang="es-E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714480" y="1571612"/>
            <a:ext cx="3429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CONDESUYOS</a:t>
            </a:r>
            <a:endParaRPr lang="es-ES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8" name="Picture 2" descr="Resultado de imagen para gif animado de la anemia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142852"/>
            <a:ext cx="1777794" cy="199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428596" y="285729"/>
          <a:ext cx="5929355" cy="6038655"/>
        </p:xfrm>
        <a:graphic>
          <a:graphicData uri="http://schemas.openxmlformats.org/drawingml/2006/table">
            <a:tbl>
              <a:tblPr/>
              <a:tblGrid>
                <a:gridCol w="1495379"/>
                <a:gridCol w="469480"/>
                <a:gridCol w="469480"/>
                <a:gridCol w="573808"/>
                <a:gridCol w="469480"/>
                <a:gridCol w="469480"/>
                <a:gridCol w="469480"/>
                <a:gridCol w="469480"/>
                <a:gridCol w="469480"/>
                <a:gridCol w="573808"/>
              </a:tblGrid>
              <a:tr h="169182">
                <a:tc>
                  <a:txBody>
                    <a:bodyPr/>
                    <a:lstStyle/>
                    <a:p>
                      <a:pPr algn="l" fontAlgn="b"/>
                      <a:endParaRPr lang="es-ES" sz="105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655" marR="6655" marT="66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ANEMIA</a:t>
                      </a:r>
                    </a:p>
                  </a:txBody>
                  <a:tcPr marL="6655" marR="6655" marT="665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14073">
                <a:tc>
                  <a:txBody>
                    <a:bodyPr/>
                    <a:lstStyle/>
                    <a:p>
                      <a:pPr algn="l" fontAlgn="b"/>
                      <a:endParaRPr lang="es-ES" sz="105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655" marR="6655" marT="66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Nro de </a:t>
                      </a:r>
                    </a:p>
                  </a:txBody>
                  <a:tcPr marL="6655" marR="6655" marT="665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ANEMIA LEVE</a:t>
                      </a:r>
                    </a:p>
                  </a:txBody>
                  <a:tcPr marL="6655" marR="6655" marT="66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ANEMIA MODERADA</a:t>
                      </a:r>
                    </a:p>
                  </a:txBody>
                  <a:tcPr marL="6655" marR="6655" marT="66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ANEMIA SEVERA</a:t>
                      </a:r>
                    </a:p>
                  </a:txBody>
                  <a:tcPr marL="6655" marR="6655" marT="66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TOTAL ANEMIAS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14073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ESTABLECIMIENTO DE SALUD</a:t>
                      </a:r>
                    </a:p>
                  </a:txBody>
                  <a:tcPr marL="6655" marR="6655" marT="66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Evaluado</a:t>
                      </a:r>
                    </a:p>
                  </a:txBody>
                  <a:tcPr marL="6655" marR="6655" marT="66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Nº</a:t>
                      </a:r>
                    </a:p>
                  </a:txBody>
                  <a:tcPr marL="6655" marR="6655" marT="66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</a:p>
                  </a:txBody>
                  <a:tcPr marL="6655" marR="6655" marT="66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Nº</a:t>
                      </a:r>
                    </a:p>
                  </a:txBody>
                  <a:tcPr marL="6655" marR="6655" marT="66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</a:p>
                  </a:txBody>
                  <a:tcPr marL="6655" marR="6655" marT="66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Nº</a:t>
                      </a:r>
                    </a:p>
                  </a:txBody>
                  <a:tcPr marL="6655" marR="6655" marT="66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</a:p>
                  </a:txBody>
                  <a:tcPr marL="6655" marR="6655" marT="66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Nº</a:t>
                      </a:r>
                    </a:p>
                  </a:txBody>
                  <a:tcPr marL="6655" marR="6655" marT="66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</a:p>
                  </a:txBody>
                  <a:tcPr marL="6655" marR="6655" marT="66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7764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Hospital Camaná</a:t>
                      </a:r>
                    </a:p>
                  </a:txBody>
                  <a:tcPr marL="6655" marR="6655" marT="665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46</a:t>
                      </a:r>
                    </a:p>
                  </a:txBody>
                  <a:tcPr marL="6655" marR="6655" marT="665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8.7%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8.7%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64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M.R. LA PAMPA</a:t>
                      </a:r>
                    </a:p>
                  </a:txBody>
                  <a:tcPr marL="6655" marR="6655" marT="66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148</a:t>
                      </a:r>
                    </a:p>
                  </a:txBody>
                  <a:tcPr marL="6655" marR="6655" marT="665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19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7.2%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0.8%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22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7764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C.S. LA PAMPA</a:t>
                      </a:r>
                    </a:p>
                  </a:txBody>
                  <a:tcPr marL="6655" marR="6655" marT="66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42</a:t>
                      </a:r>
                    </a:p>
                  </a:txBody>
                  <a:tcPr marL="6655" marR="6655" marT="665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19.0%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19.0%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64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P.S. El Carmen</a:t>
                      </a:r>
                    </a:p>
                  </a:txBody>
                  <a:tcPr marL="6655" marR="6655" marT="66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59</a:t>
                      </a:r>
                    </a:p>
                  </a:txBody>
                  <a:tcPr marL="6655" marR="6655" marT="665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15.3%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5.1%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20.3%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64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P.S. La Punta</a:t>
                      </a:r>
                    </a:p>
                  </a:txBody>
                  <a:tcPr marL="6655" marR="6655" marT="66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6655" marR="6655" marT="665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398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P.S. J.P.V. G.</a:t>
                      </a:r>
                    </a:p>
                  </a:txBody>
                  <a:tcPr marL="6655" marR="6655" marT="66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</a:p>
                  </a:txBody>
                  <a:tcPr marL="6655" marR="6655" marT="665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64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P.S. Solidaridad</a:t>
                      </a:r>
                    </a:p>
                  </a:txBody>
                  <a:tcPr marL="6655" marR="6655" marT="66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23</a:t>
                      </a:r>
                    </a:p>
                  </a:txBody>
                  <a:tcPr marL="6655" marR="6655" marT="665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8.7%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8.7%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64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P.S. Quilca</a:t>
                      </a:r>
                    </a:p>
                  </a:txBody>
                  <a:tcPr marL="6655" marR="6655" marT="66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6655" marR="6655" marT="665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64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M.R. OCOÑA</a:t>
                      </a:r>
                    </a:p>
                  </a:txBody>
                  <a:tcPr marL="6655" marR="6655" marT="66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37</a:t>
                      </a:r>
                    </a:p>
                  </a:txBody>
                  <a:tcPr marL="6655" marR="6655" marT="665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20.8%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2.8%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23.6%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7764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C.S. OCOÑA</a:t>
                      </a:r>
                    </a:p>
                  </a:txBody>
                  <a:tcPr marL="6655" marR="6655" marT="66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</a:p>
                  </a:txBody>
                  <a:tcPr marL="6655" marR="6655" marT="665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33.3%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33.3%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64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P.S. La Planchada</a:t>
                      </a:r>
                    </a:p>
                  </a:txBody>
                  <a:tcPr marL="6655" marR="6655" marT="66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655" marR="6655" marT="665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64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P.S. Pescadores</a:t>
                      </a:r>
                    </a:p>
                  </a:txBody>
                  <a:tcPr marL="6655" marR="6655" marT="66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6655" marR="6655" marT="665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33.3%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33.3%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64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P.S. La Eugenia</a:t>
                      </a:r>
                    </a:p>
                  </a:txBody>
                  <a:tcPr marL="6655" marR="6655" marT="66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</a:p>
                  </a:txBody>
                  <a:tcPr marL="6655" marR="6655" marT="665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16.7%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11.1%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27.8%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561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M.R. SAN GREGORIO</a:t>
                      </a:r>
                    </a:p>
                  </a:txBody>
                  <a:tcPr marL="6655" marR="6655" marT="66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108</a:t>
                      </a:r>
                    </a:p>
                  </a:txBody>
                  <a:tcPr marL="6655" marR="6655" marT="665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10.7%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2.5%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22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13.2%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7764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C.S. SAN GREGORIO</a:t>
                      </a:r>
                    </a:p>
                  </a:txBody>
                  <a:tcPr marL="6655" marR="6655" marT="66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78</a:t>
                      </a:r>
                    </a:p>
                  </a:txBody>
                  <a:tcPr marL="6655" marR="6655" marT="665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17.9%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3.8%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17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21.8%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64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P.S. Hda. El Medio</a:t>
                      </a:r>
                    </a:p>
                  </a:txBody>
                  <a:tcPr marL="6655" marR="6655" marT="66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28</a:t>
                      </a:r>
                    </a:p>
                  </a:txBody>
                  <a:tcPr marL="6655" marR="6655" marT="665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14.3%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3.6%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17.9%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64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P.S. Sonay</a:t>
                      </a:r>
                    </a:p>
                  </a:txBody>
                  <a:tcPr marL="6655" marR="6655" marT="66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6655" marR="6655" marT="665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64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M.R. SAN JOSE</a:t>
                      </a:r>
                    </a:p>
                  </a:txBody>
                  <a:tcPr marL="6655" marR="6655" marT="66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152</a:t>
                      </a:r>
                    </a:p>
                  </a:txBody>
                  <a:tcPr marL="6655" marR="6655" marT="665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7.6%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0.3%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8.5%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7764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C.S SAN JOSE</a:t>
                      </a:r>
                    </a:p>
                  </a:txBody>
                  <a:tcPr marL="6655" marR="6655" marT="66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</a:p>
                  </a:txBody>
                  <a:tcPr marL="6655" marR="6655" marT="665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12.5%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12.5%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64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P.S. Pucchun</a:t>
                      </a:r>
                    </a:p>
                  </a:txBody>
                  <a:tcPr marL="6655" marR="6655" marT="66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73</a:t>
                      </a:r>
                    </a:p>
                  </a:txBody>
                  <a:tcPr marL="6655" marR="6655" marT="665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2.7%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1.4%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4.1%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64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P.S. El Cardo</a:t>
                      </a:r>
                    </a:p>
                  </a:txBody>
                  <a:tcPr marL="6655" marR="6655" marT="66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</a:p>
                  </a:txBody>
                  <a:tcPr marL="6655" marR="6655" marT="665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64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P.S. El Puente</a:t>
                      </a:r>
                    </a:p>
                  </a:txBody>
                  <a:tcPr marL="6655" marR="6655" marT="66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27</a:t>
                      </a:r>
                    </a:p>
                  </a:txBody>
                  <a:tcPr marL="6655" marR="6655" marT="665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073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P.S. F. Cartagena Huacapuy</a:t>
                      </a:r>
                    </a:p>
                  </a:txBody>
                  <a:tcPr marL="6655" marR="6655" marT="66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31</a:t>
                      </a:r>
                    </a:p>
                  </a:txBody>
                  <a:tcPr marL="6655" marR="6655" marT="665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22.6%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25.8%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64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M.R. IQUIPI</a:t>
                      </a:r>
                    </a:p>
                  </a:txBody>
                  <a:tcPr marL="6655" marR="6655" marT="66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110</a:t>
                      </a:r>
                    </a:p>
                  </a:txBody>
                  <a:tcPr marL="6655" marR="6655" marT="665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4.8%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16.8%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7764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C.S. IQUIPI</a:t>
                      </a:r>
                    </a:p>
                  </a:txBody>
                  <a:tcPr marL="6655" marR="6655" marT="66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55</a:t>
                      </a:r>
                    </a:p>
                  </a:txBody>
                  <a:tcPr marL="6655" marR="6655" marT="665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1.8%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1.8%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021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P.S. Piuca</a:t>
                      </a:r>
                    </a:p>
                  </a:txBody>
                  <a:tcPr marL="6655" marR="6655" marT="66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</a:p>
                  </a:txBody>
                  <a:tcPr marL="6655" marR="6655" marT="665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64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P.S. Urasqui</a:t>
                      </a:r>
                    </a:p>
                  </a:txBody>
                  <a:tcPr marL="6655" marR="6655" marT="66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25</a:t>
                      </a:r>
                    </a:p>
                  </a:txBody>
                  <a:tcPr marL="6655" marR="6655" marT="665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24.0%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32.0%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64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P.S. Secocha</a:t>
                      </a:r>
                    </a:p>
                  </a:txBody>
                  <a:tcPr marL="6655" marR="6655" marT="66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</a:p>
                  </a:txBody>
                  <a:tcPr marL="6655" marR="6655" marT="665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23.8%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9.5%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33.3%</a:t>
                      </a:r>
                    </a:p>
                  </a:txBody>
                  <a:tcPr marL="6655" marR="6655" marT="66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4 Rectángulo"/>
          <p:cNvSpPr/>
          <p:nvPr/>
        </p:nvSpPr>
        <p:spPr>
          <a:xfrm>
            <a:off x="6715140" y="357166"/>
            <a:ext cx="221457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ES" sz="2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r>
              <a:rPr lang="es-ES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Anemia en Niños &lt; 3 Años </a:t>
            </a:r>
            <a:br>
              <a:rPr lang="es-ES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es-ES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 SEMESTRE 2020</a:t>
            </a:r>
          </a:p>
          <a:p>
            <a:pPr algn="ctr"/>
            <a:endParaRPr lang="es-ES" dirty="0"/>
          </a:p>
        </p:txBody>
      </p:sp>
      <p:pic>
        <p:nvPicPr>
          <p:cNvPr id="6" name="5 Imagen" descr="saludable – La infancia es un espacio donde siempre se habita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15140" y="2786058"/>
            <a:ext cx="2143140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Rectángulo"/>
          <p:cNvSpPr/>
          <p:nvPr/>
        </p:nvSpPr>
        <p:spPr>
          <a:xfrm>
            <a:off x="285720" y="6357958"/>
            <a:ext cx="792961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es-E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FUENTE:</a:t>
            </a: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Sistema de Información del Estado Nutricional –  SIEN  2020.</a:t>
            </a:r>
            <a:endParaRPr kumimoji="0" lang="es-E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357158" y="285728"/>
          <a:ext cx="6215105" cy="5940782"/>
        </p:xfrm>
        <a:graphic>
          <a:graphicData uri="http://schemas.openxmlformats.org/drawingml/2006/table">
            <a:tbl>
              <a:tblPr/>
              <a:tblGrid>
                <a:gridCol w="1567446"/>
                <a:gridCol w="492105"/>
                <a:gridCol w="492105"/>
                <a:gridCol w="601462"/>
                <a:gridCol w="492105"/>
                <a:gridCol w="492105"/>
                <a:gridCol w="492105"/>
                <a:gridCol w="492105"/>
                <a:gridCol w="492105"/>
                <a:gridCol w="601462"/>
              </a:tblGrid>
              <a:tr h="225742">
                <a:tc>
                  <a:txBody>
                    <a:bodyPr/>
                    <a:lstStyle/>
                    <a:p>
                      <a:pPr algn="l" fontAlgn="b"/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MS Sans Serif"/>
                      </a:endParaRPr>
                    </a:p>
                  </a:txBody>
                  <a:tcPr marL="8912" marR="8912" marT="89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ANEMIA</a:t>
                      </a:r>
                    </a:p>
                  </a:txBody>
                  <a:tcPr marL="8912" marR="8912" marT="891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83762">
                <a:tc>
                  <a:txBody>
                    <a:bodyPr/>
                    <a:lstStyle/>
                    <a:p>
                      <a:pPr algn="l" fontAlgn="b"/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MS Sans Serif"/>
                      </a:endParaRPr>
                    </a:p>
                  </a:txBody>
                  <a:tcPr marL="8912" marR="8912" marT="89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Nro de </a:t>
                      </a:r>
                    </a:p>
                  </a:txBody>
                  <a:tcPr marL="8912" marR="8912" marT="89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ANEMIA LEVE</a:t>
                      </a:r>
                    </a:p>
                  </a:txBody>
                  <a:tcPr marL="8912" marR="8912" marT="8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ANEMIA MODERADA</a:t>
                      </a:r>
                    </a:p>
                  </a:txBody>
                  <a:tcPr marL="8912" marR="8912" marT="8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ANEMIA SEVERA</a:t>
                      </a:r>
                    </a:p>
                  </a:txBody>
                  <a:tcPr marL="8912" marR="8912" marT="8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ANEMIAS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83762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ESTABLECIMIENTO DE SALUD</a:t>
                      </a:r>
                    </a:p>
                  </a:txBody>
                  <a:tcPr marL="8912" marR="8912" marT="8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Evaluado</a:t>
                      </a:r>
                    </a:p>
                  </a:txBody>
                  <a:tcPr marL="8912" marR="8912" marT="8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Nº</a:t>
                      </a:r>
                    </a:p>
                  </a:txBody>
                  <a:tcPr marL="8912" marR="8912" marT="8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912" marR="8912" marT="8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Nº</a:t>
                      </a:r>
                    </a:p>
                  </a:txBody>
                  <a:tcPr marL="8912" marR="8912" marT="8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912" marR="8912" marT="8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Nº</a:t>
                      </a:r>
                    </a:p>
                  </a:txBody>
                  <a:tcPr marL="8912" marR="8912" marT="8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912" marR="8912" marT="8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Nº</a:t>
                      </a:r>
                    </a:p>
                  </a:txBody>
                  <a:tcPr marL="8912" marR="8912" marT="8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912" marR="8912" marT="8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37029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M.R. ACARI</a:t>
                      </a:r>
                    </a:p>
                  </a:txBody>
                  <a:tcPr marL="8912" marR="8912" marT="89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49</a:t>
                      </a:r>
                    </a:p>
                  </a:txBody>
                  <a:tcPr marL="8912" marR="8912" marT="891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MS Sans Serif"/>
                        </a:rPr>
                        <a:t>6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MS Sans Serif"/>
                        </a:rPr>
                        <a:t>7.4%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10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11.6%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16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19.0%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37029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C.S. ACARI</a:t>
                      </a:r>
                    </a:p>
                  </a:txBody>
                  <a:tcPr marL="8912" marR="8912" marT="89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</a:t>
                      </a:r>
                    </a:p>
                  </a:txBody>
                  <a:tcPr marL="8912" marR="8912" marT="891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4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P.S. Bella Unión</a:t>
                      </a:r>
                    </a:p>
                  </a:txBody>
                  <a:tcPr marL="8912" marR="8912" marT="89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4</a:t>
                      </a:r>
                    </a:p>
                  </a:txBody>
                  <a:tcPr marL="8912" marR="8912" marT="891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MS Sans Serif"/>
                        </a:rPr>
                        <a:t>0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4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P.S. Jaqui</a:t>
                      </a:r>
                    </a:p>
                  </a:txBody>
                  <a:tcPr marL="8912" marR="8912" marT="89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15</a:t>
                      </a:r>
                    </a:p>
                  </a:txBody>
                  <a:tcPr marL="8912" marR="8912" marT="891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1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6.7%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MS Sans Serif"/>
                        </a:rPr>
                        <a:t>2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13.3%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3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20.0%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4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P.S.Lomas</a:t>
                      </a:r>
                    </a:p>
                  </a:txBody>
                  <a:tcPr marL="8912" marR="8912" marT="89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12</a:t>
                      </a:r>
                    </a:p>
                  </a:txBody>
                  <a:tcPr marL="8912" marR="8912" marT="891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1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8.3%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MS Sans Serif"/>
                        </a:rPr>
                        <a:t>0.0%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1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8.3%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4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P.S. Yauca</a:t>
                      </a:r>
                    </a:p>
                  </a:txBody>
                  <a:tcPr marL="8912" marR="8912" marT="89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18</a:t>
                      </a:r>
                    </a:p>
                  </a:txBody>
                  <a:tcPr marL="8912" marR="8912" marT="891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4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22.2%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8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MS Sans Serif"/>
                        </a:rPr>
                        <a:t>44.4%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12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66.7%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4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M.R. CARAVELI</a:t>
                      </a:r>
                    </a:p>
                  </a:txBody>
                  <a:tcPr marL="8912" marR="8912" marT="89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166</a:t>
                      </a:r>
                    </a:p>
                  </a:txBody>
                  <a:tcPr marL="8912" marR="8912" marT="891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38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14.4%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14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21.5%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52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37.7%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2574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C.S. CARAVELI</a:t>
                      </a:r>
                    </a:p>
                  </a:txBody>
                  <a:tcPr marL="8912" marR="8912" marT="89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76</a:t>
                      </a:r>
                    </a:p>
                  </a:txBody>
                  <a:tcPr marL="8912" marR="8912" marT="891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18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23.7%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7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MS Sans Serif"/>
                        </a:rPr>
                        <a:t>0.0%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25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32.9%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4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C.S. Atico</a:t>
                      </a:r>
                    </a:p>
                  </a:txBody>
                  <a:tcPr marL="8912" marR="8912" marT="89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82</a:t>
                      </a:r>
                    </a:p>
                  </a:txBody>
                  <a:tcPr marL="8912" marR="8912" marT="891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19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23.2%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6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MS Sans Serif"/>
                        </a:rPr>
                        <a:t>7.3%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25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30.5%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4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P.S. Ayroca</a:t>
                      </a:r>
                    </a:p>
                  </a:txBody>
                  <a:tcPr marL="8912" marR="8912" marT="89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3</a:t>
                      </a:r>
                    </a:p>
                  </a:txBody>
                  <a:tcPr marL="8912" marR="8912" marT="891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MS Sans Serif"/>
                        </a:rPr>
                        <a:t>0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4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P.S. Cahuacho</a:t>
                      </a:r>
                    </a:p>
                  </a:txBody>
                  <a:tcPr marL="8912" marR="8912" marT="89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4</a:t>
                      </a:r>
                    </a:p>
                  </a:txBody>
                  <a:tcPr marL="8912" marR="8912" marT="891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1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25.0%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MS Sans Serif"/>
                        </a:rPr>
                        <a:t>0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1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25.0%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216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P.S. Sondor</a:t>
                      </a:r>
                    </a:p>
                  </a:txBody>
                  <a:tcPr marL="8912" marR="8912" marT="89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1</a:t>
                      </a:r>
                    </a:p>
                  </a:txBody>
                  <a:tcPr marL="8912" marR="8912" marT="891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1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100.0%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MS Sans Serif"/>
                        </a:rPr>
                        <a:t>0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1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100.0%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4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M.R CHALA</a:t>
                      </a:r>
                    </a:p>
                  </a:txBody>
                  <a:tcPr marL="8912" marR="8912" marT="89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252</a:t>
                      </a:r>
                    </a:p>
                  </a:txBody>
                  <a:tcPr marL="8912" marR="8912" marT="891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31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7.3%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10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2.0%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MS Sans Serif"/>
                        </a:rPr>
                        <a:t>0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41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9.3%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2574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C.S. CHALA</a:t>
                      </a:r>
                    </a:p>
                  </a:txBody>
                  <a:tcPr marL="8912" marR="8912" marT="89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92</a:t>
                      </a:r>
                    </a:p>
                  </a:txBody>
                  <a:tcPr marL="8912" marR="8912" marT="891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12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13.0%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6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6.5%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MS Sans Serif"/>
                        </a:rPr>
                        <a:t>0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18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19.6%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4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P.S. Achanizo</a:t>
                      </a:r>
                    </a:p>
                  </a:txBody>
                  <a:tcPr marL="8912" marR="8912" marT="89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7</a:t>
                      </a:r>
                    </a:p>
                  </a:txBody>
                  <a:tcPr marL="8912" marR="8912" marT="891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MS Sans Serif"/>
                        </a:rPr>
                        <a:t>0.0%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4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P.S. Chaparra</a:t>
                      </a:r>
                    </a:p>
                  </a:txBody>
                  <a:tcPr marL="8912" marR="8912" marT="89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38</a:t>
                      </a:r>
                    </a:p>
                  </a:txBody>
                  <a:tcPr marL="8912" marR="8912" marT="891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9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23.7%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3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7.9%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MS Sans Serif"/>
                        </a:rPr>
                        <a:t>0.0%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MS Sans Serif"/>
                        </a:rPr>
                        <a:t>12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31.6%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4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P.S. Quicacha</a:t>
                      </a:r>
                    </a:p>
                  </a:txBody>
                  <a:tcPr marL="8912" marR="8912" marT="89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12</a:t>
                      </a:r>
                    </a:p>
                  </a:txBody>
                  <a:tcPr marL="8912" marR="8912" marT="891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MS Sans Serif"/>
                        </a:rPr>
                        <a:t>0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029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P.S. Tocota</a:t>
                      </a:r>
                    </a:p>
                  </a:txBody>
                  <a:tcPr marL="8912" marR="8912" marT="89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28</a:t>
                      </a:r>
                    </a:p>
                  </a:txBody>
                  <a:tcPr marL="8912" marR="8912" marT="891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3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10.7%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MS Sans Serif"/>
                        </a:rPr>
                        <a:t>3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10.7%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029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P.S. Mollehuaca</a:t>
                      </a:r>
                    </a:p>
                  </a:txBody>
                  <a:tcPr marL="8912" marR="8912" marT="89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62</a:t>
                      </a:r>
                    </a:p>
                  </a:txBody>
                  <a:tcPr marL="8912" marR="8912" marT="891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7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11.3%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1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1.6%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MS Sans Serif"/>
                        </a:rPr>
                        <a:t>8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12.9%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598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P.S.Atiquipa</a:t>
                      </a:r>
                    </a:p>
                  </a:txBody>
                  <a:tcPr marL="8912" marR="8912" marT="89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9</a:t>
                      </a:r>
                    </a:p>
                  </a:txBody>
                  <a:tcPr marL="8912" marR="8912" marT="891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MS Sans Serif"/>
                        </a:rPr>
                        <a:t>0.0%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4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P.S. Santa Rosa</a:t>
                      </a:r>
                    </a:p>
                  </a:txBody>
                  <a:tcPr marL="8912" marR="8912" marT="89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4</a:t>
                      </a:r>
                    </a:p>
                  </a:txBody>
                  <a:tcPr marL="8912" marR="8912" marT="891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MS Sans Serif"/>
                        </a:rPr>
                        <a:t>0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MS Sans Serif"/>
                        </a:rPr>
                        <a:t>0.0%</a:t>
                      </a:r>
                    </a:p>
                  </a:txBody>
                  <a:tcPr marL="8912" marR="8912" marT="8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4 Rectángulo"/>
          <p:cNvSpPr/>
          <p:nvPr/>
        </p:nvSpPr>
        <p:spPr>
          <a:xfrm>
            <a:off x="6715140" y="428604"/>
            <a:ext cx="2214578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ES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r>
              <a:rPr lang="es-ES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Anemia en Niños &lt; 3 Años </a:t>
            </a:r>
            <a:br>
              <a:rPr lang="es-ES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es-ES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 SEMESTRE 2020</a:t>
            </a:r>
          </a:p>
          <a:p>
            <a:pPr algn="ctr"/>
            <a:endParaRPr lang="es-ES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5122" name="Picture 2" descr="Cuanto o qué cantidad necesitan comer los niños de uno y dos años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16" y="2928934"/>
            <a:ext cx="2000264" cy="3143272"/>
          </a:xfrm>
          <a:prstGeom prst="rect">
            <a:avLst/>
          </a:prstGeom>
          <a:noFill/>
        </p:spPr>
      </p:pic>
      <p:sp>
        <p:nvSpPr>
          <p:cNvPr id="7" name="6 Rectángulo"/>
          <p:cNvSpPr/>
          <p:nvPr/>
        </p:nvSpPr>
        <p:spPr>
          <a:xfrm>
            <a:off x="285720" y="6357958"/>
            <a:ext cx="792961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es-E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FUENTE:</a:t>
            </a: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Sistema de Información del Estado Nutricional –  SIEN  2020.</a:t>
            </a:r>
            <a:endParaRPr kumimoji="0" lang="es-E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dad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Equidad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346</TotalTime>
  <Words>2659</Words>
  <Application>Microsoft Office PowerPoint</Application>
  <PresentationFormat>Presentación en pantalla (4:3)</PresentationFormat>
  <Paragraphs>1560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Equidad</vt:lpstr>
      <vt:lpstr>ANEMIA</vt:lpstr>
      <vt:lpstr>Diapositiva 2</vt:lpstr>
      <vt:lpstr>Diapositiva 3</vt:lpstr>
      <vt:lpstr>Diapositiva 4</vt:lpstr>
      <vt:lpstr>Anemia en Niños de 6 a 35 meses I SEMESTRE 2020</vt:lpstr>
      <vt:lpstr>Anemia en Niños de 6 a 35 meses I SEMESTRE 2020</vt:lpstr>
      <vt:lpstr>Anemia en Niños de 6 a 35 meses I SEMESTRE 2020</vt:lpstr>
      <vt:lpstr>Diapositiva 8</vt:lpstr>
      <vt:lpstr>Diapositiva 9</vt:lpstr>
      <vt:lpstr>Diapositiva 10</vt:lpstr>
      <vt:lpstr>Anemia Gestantes I SEMESTRE 2020</vt:lpstr>
      <vt:lpstr>Diapositiva 12</vt:lpstr>
      <vt:lpstr>Diapositiva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ESAN</dc:creator>
  <cp:lastModifiedBy>ESAN</cp:lastModifiedBy>
  <cp:revision>36</cp:revision>
  <dcterms:created xsi:type="dcterms:W3CDTF">2020-08-07T13:43:37Z</dcterms:created>
  <dcterms:modified xsi:type="dcterms:W3CDTF">2020-08-21T16:36:53Z</dcterms:modified>
</cp:coreProperties>
</file>